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2" r:id="rId3"/>
    <p:sldId id="276" r:id="rId4"/>
    <p:sldId id="278" r:id="rId5"/>
    <p:sldId id="283" r:id="rId6"/>
    <p:sldId id="284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2A3D"/>
    <a:srgbClr val="F07905"/>
    <a:srgbClr val="FFFFFF"/>
    <a:srgbClr val="F07903"/>
    <a:srgbClr val="082B3D"/>
    <a:srgbClr val="F07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5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8F5E7-3A6F-4E1B-8DFF-1EF9C630247B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45BC-08F4-4EA8-89C6-5759B657C7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5407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31BE95C-E105-474D-8B14-BCAB13A9FC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9E03652-5FE1-E51D-5CF1-D847401D1FE9}"/>
              </a:ext>
            </a:extLst>
          </p:cNvPr>
          <p:cNvSpPr txBox="1"/>
          <p:nvPr userDrawn="1"/>
        </p:nvSpPr>
        <p:spPr>
          <a:xfrm>
            <a:off x="3538330" y="3071074"/>
            <a:ext cx="368322" cy="715851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B09A386F-199C-F7FE-D458-ACE7DC63E6C1}"/>
              </a:ext>
            </a:extLst>
          </p:cNvPr>
          <p:cNvSpPr txBox="1"/>
          <p:nvPr userDrawn="1"/>
        </p:nvSpPr>
        <p:spPr>
          <a:xfrm>
            <a:off x="3422165" y="2921167"/>
            <a:ext cx="14211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800" dirty="0">
                <a:solidFill>
                  <a:srgbClr val="072A3D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9F3D9FE-A348-788D-BC57-E6047D8BD082}"/>
              </a:ext>
            </a:extLst>
          </p:cNvPr>
          <p:cNvSpPr txBox="1"/>
          <p:nvPr userDrawn="1"/>
        </p:nvSpPr>
        <p:spPr>
          <a:xfrm>
            <a:off x="5808311" y="1431772"/>
            <a:ext cx="516289" cy="1086929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054B607-1B56-EC26-67E0-C0F7D5115DAD}"/>
              </a:ext>
            </a:extLst>
          </p:cNvPr>
          <p:cNvSpPr txBox="1"/>
          <p:nvPr userDrawn="1"/>
        </p:nvSpPr>
        <p:spPr>
          <a:xfrm>
            <a:off x="6186604" y="2328717"/>
            <a:ext cx="241347" cy="189984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2133DED-4E89-63F4-2217-B35738269CCB}"/>
              </a:ext>
            </a:extLst>
          </p:cNvPr>
          <p:cNvSpPr/>
          <p:nvPr userDrawn="1"/>
        </p:nvSpPr>
        <p:spPr>
          <a:xfrm>
            <a:off x="6242117" y="2389164"/>
            <a:ext cx="65160" cy="690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485357D-674B-3795-D746-586BB8430CB2}"/>
              </a:ext>
            </a:extLst>
          </p:cNvPr>
          <p:cNvSpPr txBox="1"/>
          <p:nvPr userDrawn="1"/>
        </p:nvSpPr>
        <p:spPr>
          <a:xfrm>
            <a:off x="2462506" y="1882606"/>
            <a:ext cx="678271" cy="575396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F4963CD-9445-F5AD-4D0B-083C868D3085}"/>
              </a:ext>
            </a:extLst>
          </p:cNvPr>
          <p:cNvSpPr txBox="1"/>
          <p:nvPr userDrawn="1"/>
        </p:nvSpPr>
        <p:spPr>
          <a:xfrm>
            <a:off x="2195004" y="1763431"/>
            <a:ext cx="45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609E5C7-BE35-7B82-6D66-43D1FADC9B03}"/>
              </a:ext>
            </a:extLst>
          </p:cNvPr>
          <p:cNvSpPr txBox="1"/>
          <p:nvPr userDrawn="1"/>
        </p:nvSpPr>
        <p:spPr>
          <a:xfrm>
            <a:off x="2468168" y="1769187"/>
            <a:ext cx="45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B7D54E8-80FD-FEF3-9B47-228D1619C0B3}"/>
              </a:ext>
            </a:extLst>
          </p:cNvPr>
          <p:cNvSpPr txBox="1"/>
          <p:nvPr userDrawn="1"/>
        </p:nvSpPr>
        <p:spPr>
          <a:xfrm>
            <a:off x="2744222" y="1773370"/>
            <a:ext cx="4138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2AB7A5D-D781-E1D5-4E9F-3297FD346DED}"/>
              </a:ext>
            </a:extLst>
          </p:cNvPr>
          <p:cNvSpPr txBox="1"/>
          <p:nvPr userDrawn="1"/>
        </p:nvSpPr>
        <p:spPr>
          <a:xfrm>
            <a:off x="2462506" y="2502163"/>
            <a:ext cx="4451478" cy="591457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615F03E1-D07A-70A0-2EBC-2C65534ED502}"/>
              </a:ext>
            </a:extLst>
          </p:cNvPr>
          <p:cNvSpPr txBox="1"/>
          <p:nvPr userDrawn="1"/>
        </p:nvSpPr>
        <p:spPr>
          <a:xfrm>
            <a:off x="2462505" y="3052176"/>
            <a:ext cx="1512335" cy="780176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65415B1D-E615-0116-DC4A-ADC7BBC61B24}"/>
              </a:ext>
            </a:extLst>
          </p:cNvPr>
          <p:cNvSpPr txBox="1"/>
          <p:nvPr userDrawn="1"/>
        </p:nvSpPr>
        <p:spPr>
          <a:xfrm>
            <a:off x="2685661" y="2416729"/>
            <a:ext cx="72613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s-ES" sz="5400" b="1" dirty="0">
                <a:solidFill>
                  <a:schemeClr val="bg1"/>
                </a:solidFill>
                <a:latin typeface="72 Monospace" panose="020B0509030603020204" pitchFamily="49" charset="0"/>
                <a:cs typeface="72 Monospace" panose="020B0509030603020204" pitchFamily="49" charset="0"/>
              </a:rPr>
              <a:t>MALALTIES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5FB145-EA0C-959A-BCC6-1F61CC46AE31}"/>
              </a:ext>
            </a:extLst>
          </p:cNvPr>
          <p:cNvSpPr txBox="1"/>
          <p:nvPr userDrawn="1"/>
        </p:nvSpPr>
        <p:spPr>
          <a:xfrm>
            <a:off x="5243047" y="4410430"/>
            <a:ext cx="7261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1" dirty="0">
                <a:solidFill>
                  <a:srgbClr val="002060"/>
                </a:solidFill>
                <a:latin typeface="72 Monospace" panose="020B0509030603020204" pitchFamily="49" charset="0"/>
                <a:cs typeface="72 Monospace" panose="020B0509030603020204" pitchFamily="49" charset="0"/>
              </a:rPr>
              <a:t>A CATALUNYA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80C08ED-5587-C47F-8ED1-653DE86524E8}"/>
              </a:ext>
            </a:extLst>
          </p:cNvPr>
          <p:cNvSpPr txBox="1"/>
          <p:nvPr userDrawn="1"/>
        </p:nvSpPr>
        <p:spPr>
          <a:xfrm>
            <a:off x="6136033" y="1563582"/>
            <a:ext cx="516289" cy="1086929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75F22E2-3259-7CB4-381D-1C0C261BDB64}"/>
              </a:ext>
            </a:extLst>
          </p:cNvPr>
          <p:cNvSpPr txBox="1"/>
          <p:nvPr userDrawn="1"/>
        </p:nvSpPr>
        <p:spPr>
          <a:xfrm>
            <a:off x="5687379" y="1769516"/>
            <a:ext cx="9388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F012CA8C-5A66-8C3E-3541-B4A3A90C0F88}"/>
              </a:ext>
            </a:extLst>
          </p:cNvPr>
          <p:cNvSpPr txBox="1"/>
          <p:nvPr userDrawn="1"/>
        </p:nvSpPr>
        <p:spPr>
          <a:xfrm>
            <a:off x="2652204" y="3024486"/>
            <a:ext cx="634116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s-ES" sz="5400" b="1" kern="1200" dirty="0">
                <a:solidFill>
                  <a:schemeClr val="bg1"/>
                </a:solidFill>
                <a:latin typeface="72 Monospace" panose="020B0509030603020204" pitchFamily="49" charset="0"/>
                <a:ea typeface="+mn-ea"/>
                <a:cs typeface="72 Monospace" panose="020B0509030603020204" pitchFamily="49" charset="0"/>
              </a:rPr>
              <a:t>HEPÀTIQUES</a:t>
            </a:r>
          </a:p>
        </p:txBody>
      </p:sp>
    </p:spTree>
    <p:extLst>
      <p:ext uri="{BB962C8B-B14F-4D97-AF65-F5344CB8AC3E}">
        <p14:creationId xmlns:p14="http://schemas.microsoft.com/office/powerpoint/2010/main" val="374464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31BE95C-E105-474D-8B14-BCAB13A9FC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022"/>
          <a:stretch/>
        </p:blipFill>
        <p:spPr>
          <a:xfrm>
            <a:off x="9024730" y="0"/>
            <a:ext cx="3167270" cy="68580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3CC6EC6-F664-42F0-91CC-24B3511F12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" t="8001" r="26631" b="7315"/>
          <a:stretch/>
        </p:blipFill>
        <p:spPr>
          <a:xfrm>
            <a:off x="217519" y="2006527"/>
            <a:ext cx="5321925" cy="35695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F3E8388-050D-4E3E-A83D-BF8CDE133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75513" y="1502797"/>
            <a:ext cx="5221357" cy="2584715"/>
          </a:xfrm>
        </p:spPr>
        <p:txBody>
          <a:bodyPr lIns="0" tIns="0" rIns="0" bIns="0" anchor="b">
            <a:normAutofit/>
          </a:bodyPr>
          <a:lstStyle>
            <a:lvl1pPr algn="r">
              <a:defRPr sz="4000" cap="all" baseline="0">
                <a:solidFill>
                  <a:srgbClr val="F078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7F4908E-A8FC-4C31-A2BB-A0BC57817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85684" y="4435935"/>
            <a:ext cx="6011186" cy="986856"/>
          </a:xfrm>
        </p:spPr>
        <p:txBody>
          <a:bodyPr lIns="0" tIns="0" rIns="0" bIns="0">
            <a:normAutofit/>
          </a:bodyPr>
          <a:lstStyle>
            <a:lvl1pPr marL="0" indent="0" algn="r">
              <a:buNone/>
              <a:defRPr sz="2400" cap="all" baseline="0">
                <a:solidFill>
                  <a:srgbClr val="082B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27F11478-AB23-42B6-872F-0D19C5812002}"/>
              </a:ext>
            </a:extLst>
          </p:cNvPr>
          <p:cNvCxnSpPr/>
          <p:nvPr userDrawn="1"/>
        </p:nvCxnSpPr>
        <p:spPr>
          <a:xfrm>
            <a:off x="9766852" y="4238045"/>
            <a:ext cx="1630018" cy="0"/>
          </a:xfrm>
          <a:prstGeom prst="line">
            <a:avLst/>
          </a:prstGeom>
          <a:ln w="76200">
            <a:solidFill>
              <a:srgbClr val="082B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F5CFC043-7EC0-C686-07B2-11ED04ADCC50}"/>
              </a:ext>
            </a:extLst>
          </p:cNvPr>
          <p:cNvSpPr txBox="1"/>
          <p:nvPr userDrawn="1"/>
        </p:nvSpPr>
        <p:spPr>
          <a:xfrm>
            <a:off x="2219024" y="3578580"/>
            <a:ext cx="369073" cy="425394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9067DA9-B1F4-C675-8637-AA3D2F8AC3BF}"/>
              </a:ext>
            </a:extLst>
          </p:cNvPr>
          <p:cNvSpPr txBox="1"/>
          <p:nvPr userDrawn="1"/>
        </p:nvSpPr>
        <p:spPr>
          <a:xfrm>
            <a:off x="2108981" y="3438837"/>
            <a:ext cx="1421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dirty="0">
                <a:solidFill>
                  <a:srgbClr val="072A3D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09EB2E4-E940-37C1-FD46-BAB550801844}"/>
              </a:ext>
            </a:extLst>
          </p:cNvPr>
          <p:cNvSpPr txBox="1"/>
          <p:nvPr userDrawn="1"/>
        </p:nvSpPr>
        <p:spPr>
          <a:xfrm>
            <a:off x="2468168" y="1769187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AEE20D0-4F9C-1073-FDD3-B4677FA77B37}"/>
              </a:ext>
            </a:extLst>
          </p:cNvPr>
          <p:cNvSpPr txBox="1"/>
          <p:nvPr userDrawn="1"/>
        </p:nvSpPr>
        <p:spPr>
          <a:xfrm rot="10800000">
            <a:off x="5579096" y="1371387"/>
            <a:ext cx="391656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9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‘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010927F-2BED-4F34-55B4-A742DC037CF2}"/>
              </a:ext>
            </a:extLst>
          </p:cNvPr>
          <p:cNvSpPr txBox="1"/>
          <p:nvPr userDrawn="1"/>
        </p:nvSpPr>
        <p:spPr>
          <a:xfrm>
            <a:off x="3609308" y="2726143"/>
            <a:ext cx="220821" cy="453837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2C68663-493F-CB07-9CE7-0155DFBE9CF2}"/>
              </a:ext>
            </a:extLst>
          </p:cNvPr>
          <p:cNvSpPr txBox="1"/>
          <p:nvPr userDrawn="1"/>
        </p:nvSpPr>
        <p:spPr>
          <a:xfrm>
            <a:off x="3795624" y="3088256"/>
            <a:ext cx="204762" cy="113147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54EAB1B-D7E3-42D2-C045-76CAF9B7806B}"/>
              </a:ext>
            </a:extLst>
          </p:cNvPr>
          <p:cNvSpPr txBox="1"/>
          <p:nvPr userDrawn="1"/>
        </p:nvSpPr>
        <p:spPr>
          <a:xfrm>
            <a:off x="1355997" y="2747566"/>
            <a:ext cx="614510" cy="453837"/>
          </a:xfrm>
          <a:prstGeom prst="rect">
            <a:avLst/>
          </a:prstGeom>
          <a:solidFill>
            <a:srgbClr val="F07905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9499ECB-B572-A138-8D66-CBAD31A505FA}"/>
              </a:ext>
            </a:extLst>
          </p:cNvPr>
          <p:cNvSpPr txBox="1"/>
          <p:nvPr userDrawn="1"/>
        </p:nvSpPr>
        <p:spPr>
          <a:xfrm>
            <a:off x="1337919" y="2739687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8BFE51C1-17A8-3613-217D-3386B0B88154}"/>
              </a:ext>
            </a:extLst>
          </p:cNvPr>
          <p:cNvSpPr txBox="1"/>
          <p:nvPr userDrawn="1"/>
        </p:nvSpPr>
        <p:spPr>
          <a:xfrm>
            <a:off x="1693089" y="2739687"/>
            <a:ext cx="4138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39585D6-D554-67F8-3E2C-43F526381C19}"/>
              </a:ext>
            </a:extLst>
          </p:cNvPr>
          <p:cNvSpPr txBox="1"/>
          <p:nvPr userDrawn="1"/>
        </p:nvSpPr>
        <p:spPr>
          <a:xfrm>
            <a:off x="1513308" y="2743848"/>
            <a:ext cx="45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211E130-9B38-B727-F696-7AC97840BC5F}"/>
              </a:ext>
            </a:extLst>
          </p:cNvPr>
          <p:cNvSpPr txBox="1"/>
          <p:nvPr userDrawn="1"/>
        </p:nvSpPr>
        <p:spPr>
          <a:xfrm rot="10800000">
            <a:off x="3321494" y="2575379"/>
            <a:ext cx="391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0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‘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FE7C7A4-D412-01E3-312B-DBFCBEA3F8ED}"/>
              </a:ext>
            </a:extLst>
          </p:cNvPr>
          <p:cNvSpPr/>
          <p:nvPr userDrawn="1"/>
        </p:nvSpPr>
        <p:spPr>
          <a:xfrm>
            <a:off x="3869538" y="3139404"/>
            <a:ext cx="45719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00"/>
          </a:p>
        </p:txBody>
      </p:sp>
    </p:spTree>
    <p:extLst>
      <p:ext uri="{BB962C8B-B14F-4D97-AF65-F5344CB8AC3E}">
        <p14:creationId xmlns:p14="http://schemas.microsoft.com/office/powerpoint/2010/main" val="349182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D5973FC0-18B3-493B-BA27-2285CEE544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24" b="3781"/>
          <a:stretch/>
        </p:blipFill>
        <p:spPr>
          <a:xfrm>
            <a:off x="0" y="5195132"/>
            <a:ext cx="903388" cy="1662868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AEA42E8-53CD-49C1-B336-C0D51DA239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143865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F0E8985-1183-499D-894A-15718F87C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872291"/>
          </a:xfrm>
        </p:spPr>
        <p:txBody>
          <a:bodyPr>
            <a:normAutofit/>
          </a:bodyPr>
          <a:lstStyle>
            <a:lvl1pPr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F4527E-299D-45D6-99BF-9940158A9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6911"/>
            <a:ext cx="10515600" cy="4498616"/>
          </a:xfrm>
        </p:spPr>
        <p:txBody>
          <a:bodyPr/>
          <a:lstStyle>
            <a:lvl1pPr>
              <a:buClr>
                <a:srgbClr val="F07800"/>
              </a:buClr>
              <a:defRPr>
                <a:solidFill>
                  <a:srgbClr val="082B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rgbClr val="F07800"/>
              </a:buClr>
              <a:defRPr>
                <a:solidFill>
                  <a:srgbClr val="082B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F07800"/>
              </a:buClr>
              <a:defRPr>
                <a:solidFill>
                  <a:srgbClr val="082B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rgbClr val="F07800"/>
              </a:buClr>
              <a:defRPr>
                <a:solidFill>
                  <a:srgbClr val="082B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F07800"/>
              </a:buClr>
              <a:defRPr>
                <a:solidFill>
                  <a:srgbClr val="082B3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591548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1973E9-0E70-467E-A8B9-E40707086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E25E66-8706-4C63-B036-CDDBB18A9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80BC0A-63FD-4A83-9FE2-13D88C726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D2EF8-A445-42F2-903C-93A5C232AFE8}" type="datetimeFigureOut">
              <a:rPr lang="es-ES" smtClean="0"/>
              <a:t>19/12/2023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9062D-6AA3-4A8E-AF51-F8DEFF8E5F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E324E0-9660-47C8-A658-A211B08F6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95CD5-36EE-4972-8A1F-9D6287D90F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382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9751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0D85F23C-7BBA-C722-C248-EE68DDB65354}"/>
              </a:ext>
            </a:extLst>
          </p:cNvPr>
          <p:cNvSpPr txBox="1"/>
          <p:nvPr/>
        </p:nvSpPr>
        <p:spPr>
          <a:xfrm>
            <a:off x="6239282" y="1312375"/>
            <a:ext cx="5309314" cy="4145094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46D88BA-DEC7-CEAF-9AE5-D3C636C3B945}"/>
              </a:ext>
            </a:extLst>
          </p:cNvPr>
          <p:cNvSpPr txBox="1"/>
          <p:nvPr/>
        </p:nvSpPr>
        <p:spPr>
          <a:xfrm>
            <a:off x="890291" y="1310137"/>
            <a:ext cx="5172497" cy="410091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4A6DC02E-A749-C62C-4B42-01AA49568A9C}"/>
              </a:ext>
            </a:extLst>
          </p:cNvPr>
          <p:cNvSpPr txBox="1"/>
          <p:nvPr/>
        </p:nvSpPr>
        <p:spPr>
          <a:xfrm>
            <a:off x="794407" y="38280"/>
            <a:ext cx="1033707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2200" b="1" spc="22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“</a:t>
            </a:r>
            <a:r>
              <a:rPr kumimoji="0" lang="es-ES" sz="2400" b="0" i="0" u="none" strike="noStrike" kern="0" cap="none" spc="220" normalizeH="0" baseline="0" noProof="0" dirty="0" err="1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Setmana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 de </a:t>
            </a:r>
            <a:r>
              <a:rPr lang="es-ES" sz="2400" b="0" kern="0" dirty="0">
                <a:solidFill>
                  <a:srgbClr val="1B1E20"/>
                </a:solidFill>
              </a:rPr>
              <a:t>les </a:t>
            </a:r>
            <a:r>
              <a:rPr lang="es-ES" sz="2400" b="0" kern="0" dirty="0" err="1">
                <a:solidFill>
                  <a:srgbClr val="1B1E20"/>
                </a:solidFill>
              </a:rPr>
              <a:t>malalties</a:t>
            </a:r>
            <a:r>
              <a:rPr lang="es-ES" sz="2400" b="0" kern="0" dirty="0">
                <a:solidFill>
                  <a:srgbClr val="1B1E20"/>
                </a:solidFill>
              </a:rPr>
              <a:t> </a:t>
            </a:r>
            <a:r>
              <a:rPr lang="es-ES" sz="2400" b="0" kern="0" dirty="0" err="1">
                <a:solidFill>
                  <a:srgbClr val="1B1E20"/>
                </a:solidFill>
              </a:rPr>
              <a:t>hepàtiques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”</a:t>
            </a: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dirty="0">
                <a:solidFill>
                  <a:srgbClr val="1B1E20"/>
                </a:solidFill>
              </a:rPr>
              <a:t>BARCELONA</a:t>
            </a:r>
            <a:endParaRPr kumimoji="0" lang="es-ES" sz="2400" b="1" i="0" u="none" strike="noStrike" kern="0" cap="none" spc="220" normalizeH="0" baseline="0" noProof="0" dirty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82337F2-5039-D179-3C37-FD9C5BB9C6E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41"/>
          <a:stretch/>
        </p:blipFill>
        <p:spPr>
          <a:xfrm>
            <a:off x="2601767" y="925807"/>
            <a:ext cx="2281599" cy="768660"/>
          </a:xfrm>
          <a:prstGeom prst="rect">
            <a:avLst/>
          </a:prstGeom>
        </p:spPr>
      </p:pic>
      <p:sp>
        <p:nvSpPr>
          <p:cNvPr id="8" name="Rounded Rectangle">
            <a:extLst>
              <a:ext uri="{FF2B5EF4-FFF2-40B4-BE49-F238E27FC236}">
                <a16:creationId xmlns:a16="http://schemas.microsoft.com/office/drawing/2014/main" id="{898CF55D-E76E-1294-AEE5-6BFF112B72D0}"/>
              </a:ext>
            </a:extLst>
          </p:cNvPr>
          <p:cNvSpPr txBox="1"/>
          <p:nvPr/>
        </p:nvSpPr>
        <p:spPr>
          <a:xfrm>
            <a:off x="2725355" y="1215112"/>
            <a:ext cx="192936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 spc="300">
                <a:solidFill>
                  <a:schemeClr val="accent4">
                    <a:lumOff val="-6313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 err="1">
                <a:solidFill>
                  <a:srgbClr val="082B3D"/>
                </a:solidFill>
              </a:rPr>
              <a:t>Dilluns</a:t>
            </a:r>
            <a:endParaRPr lang="es-ES" kern="0" dirty="0">
              <a:solidFill>
                <a:srgbClr val="082B3D"/>
              </a:solidFill>
            </a:endParaRP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>
                <a:solidFill>
                  <a:srgbClr val="082B3D"/>
                </a:solidFill>
              </a:rPr>
              <a:t>15 </a:t>
            </a:r>
            <a:r>
              <a:rPr lang="es-ES" kern="0" dirty="0" err="1">
                <a:solidFill>
                  <a:srgbClr val="082B3D"/>
                </a:solidFill>
              </a:rPr>
              <a:t>Gener</a:t>
            </a:r>
            <a:endParaRPr kumimoji="0" b="1" i="0" u="none" strike="noStrike" kern="0" cap="none" spc="300" normalizeH="0" baseline="0" noProof="0" dirty="0">
              <a:ln>
                <a:noFill/>
              </a:ln>
              <a:solidFill>
                <a:srgbClr val="082B3D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9" name="Marcador de texto 5">
            <a:extLst>
              <a:ext uri="{FF2B5EF4-FFF2-40B4-BE49-F238E27FC236}">
                <a16:creationId xmlns:a16="http://schemas.microsoft.com/office/drawing/2014/main" id="{524FA035-EF7D-BB0E-A8C9-F22547BF91E1}"/>
              </a:ext>
            </a:extLst>
          </p:cNvPr>
          <p:cNvSpPr txBox="1">
            <a:spLocks/>
          </p:cNvSpPr>
          <p:nvPr/>
        </p:nvSpPr>
        <p:spPr>
          <a:xfrm>
            <a:off x="1205956" y="1863060"/>
            <a:ext cx="2009224" cy="246221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buNone/>
            </a:pPr>
            <a:r>
              <a:rPr lang="es-ES" sz="4000" b="1" dirty="0">
                <a:solidFill>
                  <a:srgbClr val="00B0F0"/>
                </a:solidFill>
                <a:latin typeface="Century Gothic" panose="02020603050405020304" pitchFamily="2"/>
              </a:rPr>
              <a:t>14.00-14.20 Inauguració Oficial</a:t>
            </a:r>
          </a:p>
          <a:p>
            <a:pPr marL="0" indent="0" algn="just">
              <a:lnSpc>
                <a:spcPts val="1300"/>
              </a:lnSpc>
            </a:pPr>
            <a:endParaRPr lang="es-ES" sz="3600" b="1" dirty="0">
              <a:solidFill>
                <a:srgbClr val="2E5496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</a:pPr>
            <a:endParaRPr lang="es-ES" sz="1050" b="1" dirty="0">
              <a:solidFill>
                <a:srgbClr val="2E5496"/>
              </a:solidFill>
              <a:latin typeface="Century Gothic" panose="02020603050405020304" pitchFamily="2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9B0CF26-96E6-AD98-2380-05A533426949}"/>
              </a:ext>
            </a:extLst>
          </p:cNvPr>
          <p:cNvSpPr txBox="1"/>
          <p:nvPr/>
        </p:nvSpPr>
        <p:spPr>
          <a:xfrm>
            <a:off x="1103239" y="3327856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  <a:sym typeface="Century Gothic"/>
              </a:rPr>
              <a:t>14.20-14.50 Conferencia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EF93B4D-7BB2-0F91-7E9C-9CB22C3B531F}"/>
              </a:ext>
            </a:extLst>
          </p:cNvPr>
          <p:cNvSpPr txBox="1"/>
          <p:nvPr/>
        </p:nvSpPr>
        <p:spPr>
          <a:xfrm>
            <a:off x="1205956" y="1986170"/>
            <a:ext cx="4480741" cy="1310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Joan Colom: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Subdirector general de Drogodependències del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Departament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de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Salut</a:t>
            </a:r>
            <a:endParaRPr lang="es-ES" sz="900" i="1" kern="0" dirty="0">
              <a:solidFill>
                <a:srgbClr val="859098"/>
              </a:solidFill>
              <a:latin typeface="Century Gothic"/>
              <a:sym typeface="Century Gothic"/>
            </a:endParaRP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Manolo Romero: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Presidente de la AEEH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María Buti:</a:t>
            </a:r>
            <a:r>
              <a:rPr lang="es-ES" sz="900" b="1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Vall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d’Hebron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Ramón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Bataller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:</a:t>
            </a:r>
            <a:r>
              <a:rPr lang="es-ES" sz="900" b="1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Clinic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Joan Carles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Quer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:</a:t>
            </a:r>
            <a:r>
              <a:rPr lang="es-ES" sz="900" b="1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Dr. Joan XXII,  Tarragona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Carmen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Lopez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:</a:t>
            </a:r>
            <a:r>
              <a:rPr lang="es-ES" sz="900" kern="0" dirty="0">
                <a:solidFill>
                  <a:srgbClr val="859098"/>
                </a:solidFill>
                <a:latin typeface="Century Gothic"/>
                <a:sym typeface="Century Gothic"/>
              </a:rPr>
              <a:t> 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Trueta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Girona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Carlos Aracil:</a:t>
            </a:r>
            <a:r>
              <a:rPr lang="es-ES" sz="900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Aranau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Vilanova, Lleida</a:t>
            </a:r>
            <a:endParaRPr lang="es-ES" i="1" kern="0" dirty="0">
              <a:solidFill>
                <a:srgbClr val="859098"/>
              </a:solidFill>
              <a:latin typeface="Century Gothic"/>
              <a:sym typeface="Century Gothic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5E9A9BC-114E-7E1A-D8FB-2FC3C8B51B21}"/>
              </a:ext>
            </a:extLst>
          </p:cNvPr>
          <p:cNvSpPr txBox="1"/>
          <p:nvPr/>
        </p:nvSpPr>
        <p:spPr>
          <a:xfrm>
            <a:off x="1103239" y="4114231"/>
            <a:ext cx="4142529" cy="1464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i="1" kern="0" dirty="0">
                <a:latin typeface="Century Gothic"/>
                <a:sym typeface="Century Gothic"/>
              </a:rPr>
              <a:t>Pacientes</a:t>
            </a:r>
            <a:r>
              <a:rPr lang="es-ES" sz="9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. 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Teresa Casanova</a:t>
            </a:r>
            <a:r>
              <a:rPr lang="es-ES" sz="9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. </a:t>
            </a:r>
            <a:r>
              <a:rPr lang="es-ES" sz="900" i="1" kern="0" dirty="0">
                <a:latin typeface="Century Gothic"/>
                <a:sym typeface="Century Gothic"/>
              </a:rPr>
              <a:t>ASSCAT </a:t>
            </a: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Medicina Primaria</a:t>
            </a: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Enfermería</a:t>
            </a:r>
            <a:r>
              <a:rPr lang="es-ES" sz="9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. 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Prof. Nuria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Fabrelles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Universidad Barcelona</a:t>
            </a: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Trabajador comunitario</a:t>
            </a:r>
            <a:r>
              <a:rPr lang="es-ES" sz="9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: 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Camila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Picchio</a:t>
            </a:r>
            <a:r>
              <a:rPr lang="es-ES" sz="9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ISI Global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Hepatólogos: </a:t>
            </a:r>
          </a:p>
          <a:p>
            <a:pPr marL="628650" lvl="1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Joan Carles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Quer</a:t>
            </a: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: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Dr. Joan XXII,  Tarragona</a:t>
            </a:r>
          </a:p>
          <a:p>
            <a:pPr marL="628650" lvl="1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Carmen Lopez</a:t>
            </a:r>
            <a:r>
              <a:rPr lang="es-ES" sz="900" kern="0" dirty="0">
                <a:solidFill>
                  <a:srgbClr val="859098"/>
                </a:solidFill>
                <a:latin typeface="Century Gothic"/>
                <a:sym typeface="Century Gothic"/>
              </a:rPr>
              <a:t>: 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Trueta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Girona</a:t>
            </a:r>
          </a:p>
          <a:p>
            <a:pPr marL="628650" lvl="1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Carlos Aracil:</a:t>
            </a:r>
            <a:r>
              <a:rPr lang="es-ES" sz="900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Aranau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Vilanova, Lleida</a:t>
            </a:r>
          </a:p>
          <a:p>
            <a:pPr marR="0" lvl="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49DA721A-193A-CC85-4E19-88748190BB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279" y="5655661"/>
            <a:ext cx="1471466" cy="10454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17A3BC7-AB74-2C8A-0E8A-8D27AD0DB7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5671" y="5506460"/>
            <a:ext cx="1929780" cy="1170434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254B4CC-4B68-ABB0-91AA-11DFAA585E8D}"/>
              </a:ext>
            </a:extLst>
          </p:cNvPr>
          <p:cNvSpPr txBox="1"/>
          <p:nvPr/>
        </p:nvSpPr>
        <p:spPr>
          <a:xfrm>
            <a:off x="1103239" y="1563524"/>
            <a:ext cx="37801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Vall </a:t>
            </a:r>
            <a:r>
              <a:rPr lang="es-ES" sz="1100" b="1" u="sng" dirty="0" err="1">
                <a:solidFill>
                  <a:srgbClr val="002060"/>
                </a:solidFill>
                <a:latin typeface="Century Gothic" panose="02020603050405020304" pitchFamily="2"/>
              </a:rPr>
              <a:t>d'Hebron</a:t>
            </a:r>
            <a:endParaRPr lang="es-ES" sz="1100" b="1" u="sng" dirty="0">
              <a:solidFill>
                <a:srgbClr val="002060"/>
              </a:solidFill>
              <a:latin typeface="Century Gothic" panose="02020603050405020304" pitchFamily="2"/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F1B76A32-B2EA-9A2D-E27A-0B233F006714}"/>
              </a:ext>
            </a:extLst>
          </p:cNvPr>
          <p:cNvSpPr txBox="1">
            <a:spLocks/>
          </p:cNvSpPr>
          <p:nvPr/>
        </p:nvSpPr>
        <p:spPr>
          <a:xfrm>
            <a:off x="6644068" y="1807407"/>
            <a:ext cx="4316592" cy="9824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1300"/>
              </a:lnSpc>
              <a:buNone/>
            </a:pPr>
            <a:r>
              <a:rPr lang="es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Del Mar</a:t>
            </a:r>
          </a:p>
          <a:p>
            <a:pPr marL="0" indent="0" algn="just">
              <a:lnSpc>
                <a:spcPts val="1300"/>
              </a:lnSpc>
              <a:buNone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</a:rPr>
              <a:t>9:00-14:00h Cribado de enfermedad hepática</a:t>
            </a:r>
          </a:p>
          <a:p>
            <a:pPr marL="0" indent="0" algn="just">
              <a:lnSpc>
                <a:spcPts val="1300"/>
              </a:lnSpc>
              <a:buNone/>
            </a:pPr>
            <a:endParaRPr lang="es-ES" sz="1000" b="1" dirty="0">
              <a:solidFill>
                <a:srgbClr val="2E5496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  <a:buNone/>
            </a:pPr>
            <a:endParaRPr lang="es-ES" sz="1000" b="1" dirty="0">
              <a:solidFill>
                <a:srgbClr val="2E5496"/>
              </a:solidFill>
              <a:latin typeface="Century Gothic" panose="02020603050405020304" pitchFamily="2"/>
            </a:endParaRPr>
          </a:p>
        </p:txBody>
      </p:sp>
      <p:sp>
        <p:nvSpPr>
          <p:cNvPr id="21" name="TextBox 29">
            <a:extLst>
              <a:ext uri="{FF2B5EF4-FFF2-40B4-BE49-F238E27FC236}">
                <a16:creationId xmlns:a16="http://schemas.microsoft.com/office/drawing/2014/main" id="{9133B649-AFD0-6033-013A-CCF1CC2240CF}"/>
              </a:ext>
            </a:extLst>
          </p:cNvPr>
          <p:cNvSpPr txBox="1"/>
          <p:nvPr/>
        </p:nvSpPr>
        <p:spPr>
          <a:xfrm>
            <a:off x="6788866" y="2270045"/>
            <a:ext cx="2645074" cy="232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Montserrat Garcia-Retortillo</a:t>
            </a:r>
          </a:p>
        </p:txBody>
      </p:sp>
      <p:sp>
        <p:nvSpPr>
          <p:cNvPr id="3" name="Marcador de texto 5">
            <a:extLst>
              <a:ext uri="{FF2B5EF4-FFF2-40B4-BE49-F238E27FC236}">
                <a16:creationId xmlns:a16="http://schemas.microsoft.com/office/drawing/2014/main" id="{1A829D0B-7123-5E97-C73A-1C38CEBEE2D8}"/>
              </a:ext>
            </a:extLst>
          </p:cNvPr>
          <p:cNvSpPr txBox="1">
            <a:spLocks/>
          </p:cNvSpPr>
          <p:nvPr/>
        </p:nvSpPr>
        <p:spPr>
          <a:xfrm>
            <a:off x="6644068" y="2646273"/>
            <a:ext cx="4316592" cy="520479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1300"/>
              </a:lnSpc>
              <a:buNone/>
            </a:pPr>
            <a:r>
              <a:rPr lang="es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</a:t>
            </a:r>
            <a:r>
              <a:rPr lang="es-ES" sz="1100" b="1" u="sng" dirty="0" err="1">
                <a:solidFill>
                  <a:srgbClr val="002060"/>
                </a:solidFill>
                <a:latin typeface="Century Gothic" panose="02020603050405020304" pitchFamily="2"/>
              </a:rPr>
              <a:t>Clinic</a:t>
            </a:r>
            <a:endParaRPr lang="es-ES" sz="1100" b="1" u="sng" dirty="0">
              <a:solidFill>
                <a:srgbClr val="002060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  <a:buNone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</a:rPr>
              <a:t>9:00-14:00h Cribado de enfermedad hepática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E1132E6-E15A-731D-DF2C-DF787E44BB8E}"/>
              </a:ext>
            </a:extLst>
          </p:cNvPr>
          <p:cNvSpPr txBox="1"/>
          <p:nvPr/>
        </p:nvSpPr>
        <p:spPr>
          <a:xfrm>
            <a:off x="6603798" y="3405578"/>
            <a:ext cx="4562502" cy="8079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ts val="1300"/>
              </a:lnSpc>
              <a:buNone/>
            </a:pPr>
            <a:r>
              <a:rPr lang="es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Vall </a:t>
            </a:r>
            <a:r>
              <a:rPr lang="es-ES" sz="1100" b="1" u="sng" dirty="0" err="1">
                <a:solidFill>
                  <a:srgbClr val="002060"/>
                </a:solidFill>
                <a:latin typeface="Century Gothic" panose="02020603050405020304" pitchFamily="2"/>
              </a:rPr>
              <a:t>d´Hebron</a:t>
            </a:r>
            <a:endParaRPr lang="es-ES" sz="1100" b="1" u="sng" dirty="0">
              <a:solidFill>
                <a:srgbClr val="002060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  <a:buNone/>
            </a:pPr>
            <a:endParaRPr lang="es-ES" sz="1100" b="1" dirty="0">
              <a:solidFill>
                <a:srgbClr val="072B3C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  <a:buNone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</a:rPr>
              <a:t>9:00-14:00h Cribado de enfermedad hepática</a:t>
            </a:r>
          </a:p>
          <a:p>
            <a:endParaRPr lang="es-ES" sz="1200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4B975F77-2270-17CD-93BB-765EDED743A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41"/>
          <a:stretch/>
        </p:blipFill>
        <p:spPr>
          <a:xfrm>
            <a:off x="7938425" y="838853"/>
            <a:ext cx="2404877" cy="810192"/>
          </a:xfrm>
          <a:prstGeom prst="rect">
            <a:avLst/>
          </a:prstGeom>
        </p:spPr>
      </p:pic>
      <p:sp>
        <p:nvSpPr>
          <p:cNvPr id="14" name="Rounded Rectangle">
            <a:extLst>
              <a:ext uri="{FF2B5EF4-FFF2-40B4-BE49-F238E27FC236}">
                <a16:creationId xmlns:a16="http://schemas.microsoft.com/office/drawing/2014/main" id="{B2317F53-560D-0677-0F00-E2DA5AE0471D}"/>
              </a:ext>
            </a:extLst>
          </p:cNvPr>
          <p:cNvSpPr txBox="1"/>
          <p:nvPr/>
        </p:nvSpPr>
        <p:spPr>
          <a:xfrm>
            <a:off x="8176178" y="1215112"/>
            <a:ext cx="192936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 spc="300">
                <a:solidFill>
                  <a:schemeClr val="accent4">
                    <a:lumOff val="-6313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 err="1">
                <a:solidFill>
                  <a:srgbClr val="082B3D"/>
                </a:solidFill>
              </a:rPr>
              <a:t>Dimarts</a:t>
            </a:r>
            <a:endParaRPr lang="es-ES" kern="0" dirty="0">
              <a:solidFill>
                <a:srgbClr val="082B3D"/>
              </a:solidFill>
            </a:endParaRP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300" normalizeH="0" baseline="0" noProof="0" dirty="0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16 </a:t>
            </a:r>
            <a:r>
              <a:rPr lang="es-ES" kern="0" dirty="0">
                <a:solidFill>
                  <a:srgbClr val="082B3D"/>
                </a:solidFill>
              </a:rPr>
              <a:t>G</a:t>
            </a:r>
            <a:r>
              <a:rPr kumimoji="0" lang="es-ES" b="1" i="0" u="none" strike="noStrike" kern="0" cap="none" spc="300" normalizeH="0" baseline="0" noProof="0" dirty="0" err="1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ener</a:t>
            </a:r>
            <a:endParaRPr kumimoji="0" b="1" i="0" u="none" strike="noStrike" kern="0" cap="none" spc="300" normalizeH="0" baseline="0" noProof="0" dirty="0">
              <a:ln>
                <a:noFill/>
              </a:ln>
              <a:solidFill>
                <a:srgbClr val="082B3D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EEACAB4-F79B-82EC-B6AA-B965C59B4D32}"/>
              </a:ext>
            </a:extLst>
          </p:cNvPr>
          <p:cNvSpPr txBox="1"/>
          <p:nvPr/>
        </p:nvSpPr>
        <p:spPr>
          <a:xfrm>
            <a:off x="1316187" y="3546556"/>
            <a:ext cx="4497199" cy="3948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50" b="1" dirty="0">
                <a:solidFill>
                  <a:srgbClr val="F07800"/>
                </a:solidFill>
                <a:latin typeface="Century Gothic" panose="02020603050405020304" pitchFamily="2"/>
                <a:sym typeface="Century Gothic"/>
              </a:rPr>
              <a:t>“Detección precoz de las enfermedades hepáticas en Cataluña”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Dr. Pere Gines: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Clínic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B8561E78-7EC7-B6F9-E482-86897A78CAAD}"/>
              </a:ext>
            </a:extLst>
          </p:cNvPr>
          <p:cNvSpPr txBox="1"/>
          <p:nvPr/>
        </p:nvSpPr>
        <p:spPr>
          <a:xfrm>
            <a:off x="1144552" y="3964124"/>
            <a:ext cx="383170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  <a:cs typeface="Times New Roman" panose="02020603050405020304" pitchFamily="18" charset="0"/>
                <a:sym typeface="Century Gothic"/>
              </a:rPr>
              <a:t>14.50-15.30 Mesa Redonda</a:t>
            </a:r>
            <a:endParaRPr lang="es-ES" sz="200" b="1" dirty="0">
              <a:solidFill>
                <a:srgbClr val="00B0F0"/>
              </a:solidFill>
              <a:latin typeface="Century Gothic" panose="02020603050405020304" pitchFamily="2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595803B0-A509-CA51-21BE-17876E5438AA}"/>
              </a:ext>
            </a:extLst>
          </p:cNvPr>
          <p:cNvSpPr txBox="1"/>
          <p:nvPr/>
        </p:nvSpPr>
        <p:spPr>
          <a:xfrm>
            <a:off x="6603798" y="3997661"/>
            <a:ext cx="4665394" cy="578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ts val="1300"/>
              </a:lnSpc>
              <a:buNone/>
            </a:pPr>
            <a:r>
              <a:rPr lang="es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Sant Pau</a:t>
            </a:r>
          </a:p>
          <a:p>
            <a:pPr marL="0" indent="0" algn="just">
              <a:lnSpc>
                <a:spcPts val="1300"/>
              </a:lnSpc>
              <a:buNone/>
            </a:pPr>
            <a:endParaRPr lang="es-ES" sz="1100" b="1" dirty="0">
              <a:solidFill>
                <a:srgbClr val="072B3C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  <a:buNone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</a:rPr>
              <a:t>9:00-14:00h Cribado de enfermedad hepática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98109CBA-6CDD-1186-7ECD-A672057C5F64}"/>
              </a:ext>
            </a:extLst>
          </p:cNvPr>
          <p:cNvSpPr txBox="1"/>
          <p:nvPr/>
        </p:nvSpPr>
        <p:spPr>
          <a:xfrm>
            <a:off x="6800976" y="3094306"/>
            <a:ext cx="6097604" cy="232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900" b="1" kern="0" dirty="0">
                <a:solidFill>
                  <a:srgbClr val="072A3D"/>
                </a:solidFill>
                <a:latin typeface="Century Gothic"/>
                <a:sym typeface="Century Gothic"/>
              </a:rPr>
              <a:t>Dra. Sabela Lens/ Dr. Xavi </a:t>
            </a:r>
            <a:r>
              <a:rPr lang="es-ES" sz="900" b="1" kern="0" dirty="0" err="1">
                <a:solidFill>
                  <a:srgbClr val="072A3D"/>
                </a:solidFill>
                <a:latin typeface="Century Gothic"/>
                <a:sym typeface="Century Gothic"/>
              </a:rPr>
              <a:t>Forns</a:t>
            </a:r>
            <a:endParaRPr lang="en-US" sz="900" b="1" kern="0" dirty="0">
              <a:solidFill>
                <a:srgbClr val="072A3D"/>
              </a:solidFill>
              <a:latin typeface="Century Gothic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7B20E540-B4D9-7AD2-EBEB-4D4CC85B3AC0}"/>
              </a:ext>
            </a:extLst>
          </p:cNvPr>
          <p:cNvSpPr txBox="1"/>
          <p:nvPr/>
        </p:nvSpPr>
        <p:spPr>
          <a:xfrm>
            <a:off x="6511636" y="4680972"/>
            <a:ext cx="503696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Es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distribuiran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diferents estands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on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s'abordaran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diferents temes (NASH, HVC,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consum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alcohol...) </a:t>
            </a:r>
          </a:p>
          <a:p>
            <a:pPr marL="171450" lvl="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Realització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de test </a:t>
            </a:r>
          </a:p>
          <a:p>
            <a:pPr marL="171450" lvl="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Fullets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i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infografies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sobre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hàbits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de vida saludables, dietes, programa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d'exercici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</a:rPr>
              <a:t>físic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</a:rPr>
              <a:t>...</a:t>
            </a:r>
          </a:p>
          <a:p>
            <a:endParaRPr lang="es-ES" sz="700" dirty="0"/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EDE0E050-7236-DDFC-F563-E8BB974BEE85}"/>
              </a:ext>
            </a:extLst>
          </p:cNvPr>
          <p:cNvSpPr/>
          <p:nvPr/>
        </p:nvSpPr>
        <p:spPr>
          <a:xfrm>
            <a:off x="1205956" y="5507470"/>
            <a:ext cx="9437981" cy="1193471"/>
          </a:xfrm>
          <a:prstGeom prst="rect">
            <a:avLst/>
          </a:prstGeom>
          <a:solidFill>
            <a:srgbClr val="082B3D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500" b="0" i="0" u="none" strike="noStrike" kern="0" cap="none" spc="0" normalizeH="0" baseline="0" noProof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4" name="TextBox 32">
            <a:extLst>
              <a:ext uri="{FF2B5EF4-FFF2-40B4-BE49-F238E27FC236}">
                <a16:creationId xmlns:a16="http://schemas.microsoft.com/office/drawing/2014/main" id="{226984A4-EE2E-E3CC-29D9-8DC2150BA0A8}"/>
              </a:ext>
            </a:extLst>
          </p:cNvPr>
          <p:cNvSpPr txBox="1"/>
          <p:nvPr/>
        </p:nvSpPr>
        <p:spPr>
          <a:xfrm>
            <a:off x="1341187" y="5573825"/>
            <a:ext cx="932775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412750" hangingPunct="0">
              <a:defRPr/>
            </a:pPr>
            <a:r>
              <a:rPr lang="es-ES" sz="900" b="1" u="sng" kern="0" dirty="0">
                <a:solidFill>
                  <a:srgbClr val="00B0F0"/>
                </a:solidFill>
                <a:latin typeface="Century Gothic"/>
                <a:sym typeface="Century Gothic"/>
              </a:rPr>
              <a:t>16 de </a:t>
            </a:r>
            <a:r>
              <a:rPr lang="es-ES" sz="900" b="1" u="sng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gener</a:t>
            </a:r>
            <a:r>
              <a:rPr lang="es-ES" sz="900" b="1" u="sng" kern="0" dirty="0">
                <a:solidFill>
                  <a:srgbClr val="00B0F0"/>
                </a:solidFill>
                <a:latin typeface="Century Gothic"/>
                <a:sym typeface="Century Gothic"/>
              </a:rPr>
              <a:t>:</a:t>
            </a:r>
          </a:p>
          <a:p>
            <a:pPr marL="171450" lvl="0" indent="-171450" defTabSz="412750" hangingPunct="0">
              <a:buFont typeface="Arial" panose="020B0604020202020204" pitchFamily="34" charset="0"/>
              <a:buChar char="•"/>
              <a:defRPr/>
            </a:pP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Saló </a:t>
            </a:r>
            <a:r>
              <a:rPr lang="es-ES" sz="900" b="1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d'actes</a:t>
            </a: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 Escola Claret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: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Xerrades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a 4t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d'ESO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(a les 9h), 1r de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batxillerat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(a les 10h) i 2n de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batxillerat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(a les 11.30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hores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) </a:t>
            </a:r>
          </a:p>
          <a:p>
            <a:pPr marL="628650" lvl="1" indent="-171450" defTabSz="412750" hangingPunct="0">
              <a:buFont typeface="Arial" panose="020B0604020202020204" pitchFamily="34" charset="0"/>
              <a:buChar char="•"/>
              <a:defRPr/>
            </a:pP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Tema: 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"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Saps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com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afecta el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consum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d'alcohol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a el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teu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cos?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Seyla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de Francisco (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infermera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especialista en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conductes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addictives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) i Eva M.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Roman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Abal (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infermera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H. Sant Pau).</a:t>
            </a:r>
          </a:p>
          <a:p>
            <a:pPr lvl="0" defTabSz="412750" hangingPunct="0">
              <a:defRPr/>
            </a:pPr>
            <a:endParaRPr lang="es-ES" sz="900" b="1" kern="0" dirty="0">
              <a:solidFill>
                <a:srgbClr val="00B0F0"/>
              </a:solidFill>
              <a:latin typeface="Century Gothic"/>
              <a:sym typeface="Century Gothic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4161FBF-2A86-F9BF-286B-86828246AE31}"/>
              </a:ext>
            </a:extLst>
          </p:cNvPr>
          <p:cNvSpPr txBox="1"/>
          <p:nvPr/>
        </p:nvSpPr>
        <p:spPr>
          <a:xfrm>
            <a:off x="1366188" y="6050113"/>
            <a:ext cx="9327749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defTabSz="412750" hangingPunct="0">
              <a:defRPr/>
            </a:pPr>
            <a:r>
              <a:rPr lang="es-ES" sz="900" b="1" u="sng" kern="0" dirty="0">
                <a:solidFill>
                  <a:srgbClr val="00B0F0"/>
                </a:solidFill>
                <a:latin typeface="Century Gothic"/>
                <a:sym typeface="Century Gothic"/>
              </a:rPr>
              <a:t>17 de </a:t>
            </a:r>
            <a:r>
              <a:rPr lang="es-ES" sz="900" b="1" u="sng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gener</a:t>
            </a:r>
            <a:r>
              <a:rPr lang="es-ES" sz="900" b="1" u="sng" kern="0" dirty="0">
                <a:solidFill>
                  <a:srgbClr val="00B0F0"/>
                </a:solidFill>
                <a:latin typeface="Century Gothic"/>
                <a:sym typeface="Century Gothic"/>
              </a:rPr>
              <a:t>: </a:t>
            </a:r>
          </a:p>
          <a:p>
            <a:pPr marL="171450" lvl="0" indent="-171450" defTabSz="412750" hangingPunct="0">
              <a:buFont typeface="Arial" panose="020B0604020202020204" pitchFamily="34" charset="0"/>
              <a:buChar char="•"/>
              <a:defRPr/>
            </a:pP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Sala </a:t>
            </a:r>
            <a:r>
              <a:rPr lang="es-ES" sz="900" b="1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d´actes</a:t>
            </a: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 </a:t>
            </a:r>
            <a:r>
              <a:rPr lang="es-ES" sz="900" b="1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antic</a:t>
            </a: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 </a:t>
            </a:r>
            <a:r>
              <a:rPr lang="es-ES" sz="900" b="1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covent</a:t>
            </a: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 de </a:t>
            </a:r>
            <a:r>
              <a:rPr lang="es-ES" sz="900" b="1" kern="0" dirty="0" err="1">
                <a:solidFill>
                  <a:srgbClr val="00B0F0"/>
                </a:solidFill>
                <a:latin typeface="Century Gothic"/>
                <a:sym typeface="Century Gothic"/>
              </a:rPr>
              <a:t>l´Hospital</a:t>
            </a:r>
            <a:r>
              <a:rPr lang="es-ES" sz="900" b="1" kern="0" dirty="0">
                <a:solidFill>
                  <a:srgbClr val="00B0F0"/>
                </a:solidFill>
                <a:latin typeface="Century Gothic"/>
                <a:sym typeface="Century Gothic"/>
              </a:rPr>
              <a:t> de Sant Pau</a:t>
            </a:r>
            <a:r>
              <a:rPr lang="es-ES" sz="9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.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Projecte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ESCOLAB: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Xerrada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.</a:t>
            </a:r>
          </a:p>
          <a:p>
            <a:pPr marL="628650" lvl="1" indent="-171450" defTabSz="412750" hangingPunct="0">
              <a:buFont typeface="Arial" panose="020B0604020202020204" pitchFamily="34" charset="0"/>
              <a:buChar char="•"/>
              <a:defRPr/>
            </a:pP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Tema: 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"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Saps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com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afecta el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consum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d'alcohol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al </a:t>
            </a:r>
            <a:r>
              <a:rPr lang="es-ES" sz="800" b="1" kern="0" dirty="0" err="1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teu</a:t>
            </a:r>
            <a:r>
              <a:rPr lang="es-ES" sz="800" b="1" kern="0" dirty="0">
                <a:solidFill>
                  <a:schemeClr val="accent2">
                    <a:lumMod val="75000"/>
                  </a:schemeClr>
                </a:solidFill>
                <a:latin typeface="Century Gothic"/>
                <a:sym typeface="Century Gothic"/>
              </a:rPr>
              <a:t> cos?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els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estudiants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de la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Institució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Cultural del CIC (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Fundació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Coneixement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i Cultura) a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estudiants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 de </a:t>
            </a:r>
            <a:r>
              <a:rPr lang="es-ES" sz="800" b="1" kern="0" dirty="0" err="1">
                <a:solidFill>
                  <a:schemeClr val="bg1"/>
                </a:solidFill>
                <a:latin typeface="Century Gothic"/>
                <a:sym typeface="Century Gothic"/>
              </a:rPr>
              <a:t>batxillerat</a:t>
            </a:r>
            <a:r>
              <a:rPr lang="es-ES" sz="800" b="1" kern="0" dirty="0">
                <a:solidFill>
                  <a:schemeClr val="bg1"/>
                </a:solidFill>
                <a:latin typeface="Century Gothic"/>
                <a:sym typeface="Century Gothic"/>
              </a:rPr>
              <a:t>.</a:t>
            </a:r>
            <a:endParaRPr lang="es-ES" sz="1000" b="1" kern="0" dirty="0">
              <a:solidFill>
                <a:schemeClr val="bg1"/>
              </a:solidFill>
              <a:latin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63638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0B4F747-2D19-C396-0924-E63F41CC3726}"/>
              </a:ext>
            </a:extLst>
          </p:cNvPr>
          <p:cNvSpPr txBox="1"/>
          <p:nvPr/>
        </p:nvSpPr>
        <p:spPr>
          <a:xfrm>
            <a:off x="1913507" y="1531735"/>
            <a:ext cx="8082544" cy="4379208"/>
          </a:xfrm>
          <a:prstGeom prst="rect">
            <a:avLst/>
          </a:prstGeom>
          <a:noFill/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49DA721A-193A-CC85-4E19-88748190BB7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050" y="5326265"/>
            <a:ext cx="2270861" cy="1423959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C17A3BC7-AB74-2C8A-0E8A-8D27AD0DB7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69" y="4104088"/>
            <a:ext cx="1929780" cy="1170434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F2E54B7D-4E25-E98D-55ED-AD059024A978}"/>
              </a:ext>
            </a:extLst>
          </p:cNvPr>
          <p:cNvSpPr txBox="1"/>
          <p:nvPr/>
        </p:nvSpPr>
        <p:spPr>
          <a:xfrm>
            <a:off x="2586458" y="3318089"/>
            <a:ext cx="6979556" cy="1956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Moderadores: </a:t>
            </a: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Dra. María Buti,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Vall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d’Hebron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 </a:t>
            </a: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Dr. Ramón </a:t>
            </a:r>
            <a:r>
              <a:rPr lang="es-ES" sz="1000" b="1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Bataller</a:t>
            </a:r>
            <a:r>
              <a:rPr lang="es-ES" sz="10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Clinic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</a:t>
            </a:r>
          </a:p>
          <a:p>
            <a:pPr marR="0" lvl="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s-ES" sz="1000" b="1" dirty="0">
              <a:solidFill>
                <a:srgbClr val="859098"/>
              </a:solidFill>
              <a:latin typeface="Century Gothic" panose="020B0502020202020204" pitchFamily="34" charset="0"/>
              <a:cs typeface="Times New Roman" panose="02020603050405020304" pitchFamily="18" charset="0"/>
              <a:sym typeface="Century Gothic"/>
            </a:endParaRP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Salud Publica: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Prof. Jeff Lazarus.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IES Global </a:t>
            </a:r>
          </a:p>
          <a:p>
            <a:pPr marL="171450" marR="0" lvl="0" indent="-17145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Nutrición: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Suelen Souza,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Danone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Adicción: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Dr. Hugo </a:t>
            </a:r>
            <a:r>
              <a:rPr lang="es-ES" sz="1000" b="1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Lopez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.</a:t>
            </a:r>
            <a:r>
              <a:rPr lang="es-ES" sz="10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H.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Clinic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Enfermos: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Dra. Teresa Casanovas.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ASSCAT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Primaria: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Dr. </a:t>
            </a:r>
            <a:r>
              <a:rPr lang="es-ES" sz="1000" b="1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Anttoni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s-ES" sz="1000" b="1" dirty="0" err="1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Sissó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CAPSE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Enfermería</a:t>
            </a:r>
            <a:r>
              <a:rPr lang="es-ES" sz="1000" b="1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Dra. Eva M. Román.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H. Sant Pau, Barcelona</a:t>
            </a: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dirty="0"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Hepatología: </a:t>
            </a: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Dra. Montserrat García Retortillo.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Parc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Salut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Mar, Barcelona  </a:t>
            </a:r>
          </a:p>
          <a:p>
            <a:pPr defTabSz="412750" hangingPunct="0">
              <a:lnSpc>
                <a:spcPts val="1200"/>
              </a:lnSpc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lang="es-ES" sz="2000" b="1" dirty="0">
              <a:latin typeface="Century Gothic" panose="020B0502020202020204" pitchFamily="34" charset="0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57195A7-D917-EF34-3455-B039932BE6E1}"/>
              </a:ext>
            </a:extLst>
          </p:cNvPr>
          <p:cNvSpPr txBox="1"/>
          <p:nvPr/>
        </p:nvSpPr>
        <p:spPr>
          <a:xfrm>
            <a:off x="2521857" y="2888272"/>
            <a:ext cx="5049919" cy="4078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  <a:sym typeface="Century Gothic"/>
              </a:rPr>
              <a:t>14.30-15.20 Debate</a:t>
            </a:r>
          </a:p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  <a:sym typeface="Century Gothic"/>
              </a:rPr>
              <a:t> </a:t>
            </a:r>
            <a:r>
              <a:rPr lang="es-ES" sz="1050" b="1" dirty="0">
                <a:solidFill>
                  <a:srgbClr val="F07800"/>
                </a:solidFill>
                <a:latin typeface="Century Gothic" panose="02020603050405020304" pitchFamily="2"/>
                <a:sym typeface="Century Gothic"/>
              </a:rPr>
              <a:t>“Retos en salud hepática en Catalunya” 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3B5E467-C9AE-1709-4621-0DBE8BAC4242}"/>
              </a:ext>
            </a:extLst>
          </p:cNvPr>
          <p:cNvSpPr txBox="1"/>
          <p:nvPr/>
        </p:nvSpPr>
        <p:spPr>
          <a:xfrm>
            <a:off x="2570185" y="5135587"/>
            <a:ext cx="6508346" cy="694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  <a:sym typeface="Century Gothic"/>
              </a:rPr>
              <a:t>15.20-15.30 Clausura</a:t>
            </a:r>
            <a:endParaRPr lang="es-ES" sz="1000" b="1" kern="0" dirty="0">
              <a:solidFill>
                <a:srgbClr val="00B0F0"/>
              </a:solidFill>
              <a:latin typeface="Century Gothic"/>
              <a:sym typeface="Century Gothic"/>
            </a:endParaRP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Dr. Joan Colom.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Subdirector general de Drogodependències del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Departament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de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Salut</a:t>
            </a:r>
            <a:endParaRPr lang="es-ES" sz="900" i="1" kern="0" dirty="0">
              <a:solidFill>
                <a:srgbClr val="859098"/>
              </a:solidFill>
              <a:latin typeface="Century Gothic"/>
              <a:sym typeface="Century Gothic"/>
            </a:endParaRPr>
          </a:p>
          <a:p>
            <a:pPr marL="171450" indent="-171450" defTabSz="412750" hangingPunct="0">
              <a:lnSpc>
                <a:spcPts val="1200"/>
              </a:lnSpc>
              <a:buFont typeface="Arial" panose="020B0604020202020204" pitchFamily="34" charset="0"/>
              <a:buChar char="•"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lang="es-ES" sz="1000" b="1" dirty="0">
                <a:solidFill>
                  <a:schemeClr val="tx1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Dr. Alejandro Forner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  <a:sym typeface="Century Gothic"/>
              </a:rPr>
              <a:t>.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Hospital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Clinic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, Barcelona.  Vicesecretario AEEH</a:t>
            </a:r>
          </a:p>
          <a:p>
            <a:pPr marL="0" marR="0" lvl="0" indent="0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endParaRPr kumimoji="0" lang="es-ES" sz="9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 panose="020B0502020202020204" pitchFamily="34" charset="0"/>
              <a:cs typeface="Times New Roman" panose="02020603050405020304" pitchFamily="18" charset="0"/>
              <a:sym typeface="Century Gothic"/>
            </a:endParaRPr>
          </a:p>
        </p:txBody>
      </p:sp>
      <p:sp>
        <p:nvSpPr>
          <p:cNvPr id="27" name="10:00">
            <a:extLst>
              <a:ext uri="{FF2B5EF4-FFF2-40B4-BE49-F238E27FC236}">
                <a16:creationId xmlns:a16="http://schemas.microsoft.com/office/drawing/2014/main" id="{318827FE-D2DB-8150-7816-194A81DF7620}"/>
              </a:ext>
            </a:extLst>
          </p:cNvPr>
          <p:cNvSpPr/>
          <p:nvPr/>
        </p:nvSpPr>
        <p:spPr>
          <a:xfrm>
            <a:off x="2578644" y="1752682"/>
            <a:ext cx="2453297" cy="3744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 numCol="1" anchor="ctr">
            <a:spAutoFit/>
          </a:bodyPr>
          <a:lstStyle>
            <a:lvl1pPr>
              <a:defRPr sz="1000" b="1">
                <a:solidFill>
                  <a:schemeClr val="accent3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100" u="sng" dirty="0">
                <a:solidFill>
                  <a:srgbClr val="002060"/>
                </a:solidFill>
                <a:latin typeface="Century Gothic" panose="02020603050405020304" pitchFamily="2"/>
                <a:ea typeface="+mn-ea"/>
                <a:cs typeface="+mn-cs"/>
              </a:rPr>
              <a:t>Hospital </a:t>
            </a:r>
            <a:r>
              <a:rPr lang="es-ES" sz="1100" u="sng" dirty="0" err="1">
                <a:solidFill>
                  <a:srgbClr val="002060"/>
                </a:solidFill>
                <a:latin typeface="Century Gothic" panose="02020603050405020304" pitchFamily="2"/>
                <a:ea typeface="+mn-ea"/>
                <a:cs typeface="+mn-cs"/>
              </a:rPr>
              <a:t>Clinic</a:t>
            </a:r>
            <a:endParaRPr kumimoji="0" lang="es-ES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/>
              <a:sym typeface="Century Gothic"/>
            </a:endParaRPr>
          </a:p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i="0" u="none" strike="noStrike" kern="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/>
                <a:sym typeface="Century Gothic"/>
              </a:rPr>
              <a:t>Act</a:t>
            </a:r>
            <a:r>
              <a:rPr lang="es-ES" kern="0" dirty="0">
                <a:solidFill>
                  <a:srgbClr val="00B0F0"/>
                </a:solidFill>
              </a:rPr>
              <a:t>o de Clausura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4CD1F7B-04CD-8787-DBEF-73B26EFA1E15}"/>
              </a:ext>
            </a:extLst>
          </p:cNvPr>
          <p:cNvSpPr txBox="1"/>
          <p:nvPr/>
        </p:nvSpPr>
        <p:spPr>
          <a:xfrm>
            <a:off x="2499826" y="2230881"/>
            <a:ext cx="6550031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000" b="1" dirty="0">
              <a:solidFill>
                <a:srgbClr val="00B0F0"/>
              </a:solidFill>
              <a:latin typeface="Century Gothic" panose="02020603050405020304" pitchFamily="2"/>
              <a:sym typeface="Century Gothic"/>
            </a:endParaRPr>
          </a:p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b="1" dirty="0">
                <a:solidFill>
                  <a:srgbClr val="F07800"/>
                </a:solidFill>
                <a:latin typeface="Century Gothic" panose="02020603050405020304" pitchFamily="2"/>
                <a:sym typeface="Century Gothic"/>
              </a:rPr>
              <a:t>“Estado de la </a:t>
            </a:r>
            <a:r>
              <a:rPr lang="es-ES" sz="1050" b="1" dirty="0" err="1">
                <a:solidFill>
                  <a:srgbClr val="F07800"/>
                </a:solidFill>
                <a:latin typeface="Century Gothic" panose="02020603050405020304" pitchFamily="2"/>
                <a:sym typeface="Century Gothic"/>
              </a:rPr>
              <a:t>microeliminación</a:t>
            </a:r>
            <a:r>
              <a:rPr lang="es-ES" sz="1050" b="1" dirty="0">
                <a:solidFill>
                  <a:srgbClr val="F07800"/>
                </a:solidFill>
                <a:latin typeface="Century Gothic" panose="02020603050405020304" pitchFamily="2"/>
                <a:sym typeface="Century Gothic"/>
              </a:rPr>
              <a:t> de las hepatitis virales en Cataluña”</a:t>
            </a:r>
          </a:p>
          <a:p>
            <a:pPr marL="171450" marR="0" lvl="0" indent="-171450" algn="l" defTabSz="412750" rtl="0" eaLnBrk="1" fontAlgn="auto" latinLnBrk="0" hangingPunct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>
                <a:solidFill>
                  <a:srgbClr val="85909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pPr>
            <a:r>
              <a:rPr kumimoji="0" lang="es-E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Dr. Joan Colom.</a:t>
            </a:r>
            <a:r>
              <a:rPr lang="es-ES" sz="1100" dirty="0">
                <a:solidFill>
                  <a:srgbClr val="859098"/>
                </a:solidFill>
                <a:latin typeface="Century Gothic" panose="020B0502020202020204" pitchFamily="34" charset="0"/>
                <a:cs typeface="Times New Roman" panose="02020603050405020304" pitchFamily="18" charset="0"/>
                <a:sym typeface="Century Gothic"/>
              </a:rPr>
              <a:t> 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Subdirector general de Drogodependències del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Departament</a:t>
            </a:r>
            <a:r>
              <a:rPr lang="es-ES" sz="900" i="1" kern="0" dirty="0">
                <a:solidFill>
                  <a:srgbClr val="859098"/>
                </a:solidFill>
                <a:latin typeface="Century Gothic"/>
                <a:sym typeface="Century Gothic"/>
              </a:rPr>
              <a:t> de </a:t>
            </a:r>
            <a:r>
              <a:rPr lang="es-ES" sz="900" i="1" kern="0" dirty="0" err="1">
                <a:solidFill>
                  <a:srgbClr val="859098"/>
                </a:solidFill>
                <a:latin typeface="Century Gothic"/>
                <a:sym typeface="Century Gothic"/>
              </a:rPr>
              <a:t>Salut</a:t>
            </a:r>
            <a:endParaRPr lang="es-ES" sz="900" i="1" kern="0" dirty="0">
              <a:solidFill>
                <a:srgbClr val="859098"/>
              </a:solidFill>
              <a:latin typeface="Century Gothic"/>
              <a:sym typeface="Century Gothic"/>
            </a:endParaRPr>
          </a:p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050" b="1" dirty="0">
              <a:solidFill>
                <a:srgbClr val="F07800"/>
              </a:solidFill>
              <a:latin typeface="Century Gothic" panose="02020603050405020304" pitchFamily="2"/>
              <a:sym typeface="Century Gothic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7AC4314-814E-C01A-B9AA-3A1AA500A01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41"/>
          <a:stretch/>
        </p:blipFill>
        <p:spPr>
          <a:xfrm>
            <a:off x="4556279" y="1022033"/>
            <a:ext cx="2281599" cy="791968"/>
          </a:xfrm>
          <a:prstGeom prst="rect">
            <a:avLst/>
          </a:prstGeom>
        </p:spPr>
      </p:pic>
      <p:sp>
        <p:nvSpPr>
          <p:cNvPr id="11" name="Rounded Rectangle">
            <a:extLst>
              <a:ext uri="{FF2B5EF4-FFF2-40B4-BE49-F238E27FC236}">
                <a16:creationId xmlns:a16="http://schemas.microsoft.com/office/drawing/2014/main" id="{DC4DBE3F-3CA8-0677-B5EA-021D6CA946BE}"/>
              </a:ext>
            </a:extLst>
          </p:cNvPr>
          <p:cNvSpPr txBox="1"/>
          <p:nvPr/>
        </p:nvSpPr>
        <p:spPr>
          <a:xfrm>
            <a:off x="4732393" y="1347069"/>
            <a:ext cx="192936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 spc="300">
                <a:solidFill>
                  <a:schemeClr val="accent4">
                    <a:lumOff val="-6313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 err="1">
                <a:solidFill>
                  <a:srgbClr val="082B3D"/>
                </a:solidFill>
              </a:rPr>
              <a:t>Dijous</a:t>
            </a:r>
            <a:endParaRPr lang="es-ES" kern="0" dirty="0">
              <a:solidFill>
                <a:srgbClr val="082B3D"/>
              </a:solidFill>
            </a:endParaRP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300" normalizeH="0" baseline="0" noProof="0" dirty="0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18 </a:t>
            </a:r>
            <a:r>
              <a:rPr lang="es-ES" kern="0" dirty="0">
                <a:solidFill>
                  <a:srgbClr val="082B3D"/>
                </a:solidFill>
              </a:rPr>
              <a:t>G</a:t>
            </a:r>
            <a:r>
              <a:rPr kumimoji="0" lang="es-ES" b="1" i="0" u="none" strike="noStrike" kern="0" cap="none" spc="300" normalizeH="0" baseline="0" noProof="0" dirty="0" err="1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ener</a:t>
            </a:r>
            <a:endParaRPr kumimoji="0" b="1" i="0" u="none" strike="noStrike" kern="0" cap="none" spc="300" normalizeH="0" baseline="0" noProof="0" dirty="0">
              <a:ln>
                <a:noFill/>
              </a:ln>
              <a:solidFill>
                <a:srgbClr val="082B3D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E6F00919-B0A2-6612-E69B-62FE8A55963B}"/>
              </a:ext>
            </a:extLst>
          </p:cNvPr>
          <p:cNvSpPr txBox="1"/>
          <p:nvPr/>
        </p:nvSpPr>
        <p:spPr>
          <a:xfrm>
            <a:off x="794407" y="38280"/>
            <a:ext cx="1033707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2200" b="1" spc="22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“</a:t>
            </a:r>
            <a:r>
              <a:rPr kumimoji="0" lang="es-ES" sz="2400" b="0" i="0" u="none" strike="noStrike" kern="0" cap="none" spc="220" normalizeH="0" baseline="0" noProof="0" dirty="0" err="1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Setmana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 de </a:t>
            </a:r>
            <a:r>
              <a:rPr lang="es-ES" sz="2400" b="0" kern="0" dirty="0">
                <a:solidFill>
                  <a:srgbClr val="1B1E20"/>
                </a:solidFill>
              </a:rPr>
              <a:t>les </a:t>
            </a:r>
            <a:r>
              <a:rPr lang="es-ES" sz="2400" b="0" kern="0" dirty="0" err="1">
                <a:solidFill>
                  <a:srgbClr val="1B1E20"/>
                </a:solidFill>
              </a:rPr>
              <a:t>malalties</a:t>
            </a:r>
            <a:r>
              <a:rPr lang="es-ES" sz="2400" b="0" kern="0" dirty="0">
                <a:solidFill>
                  <a:srgbClr val="1B1E20"/>
                </a:solidFill>
              </a:rPr>
              <a:t> </a:t>
            </a:r>
            <a:r>
              <a:rPr lang="es-ES" sz="2400" b="0" kern="0" dirty="0" err="1">
                <a:solidFill>
                  <a:srgbClr val="1B1E20"/>
                </a:solidFill>
              </a:rPr>
              <a:t>hepàtiques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”</a:t>
            </a: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dirty="0">
                <a:solidFill>
                  <a:srgbClr val="1B1E20"/>
                </a:solidFill>
              </a:rPr>
              <a:t>BARCELONA</a:t>
            </a:r>
            <a:endParaRPr kumimoji="0" lang="es-ES" sz="2400" b="1" i="0" u="none" strike="noStrike" kern="0" cap="none" spc="220" normalizeH="0" baseline="0" noProof="0" dirty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0C8BB35-BB1B-E328-3091-6F8A36F9F25E}"/>
              </a:ext>
            </a:extLst>
          </p:cNvPr>
          <p:cNvSpPr txBox="1"/>
          <p:nvPr/>
        </p:nvSpPr>
        <p:spPr>
          <a:xfrm>
            <a:off x="2499826" y="2173654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  <a:sym typeface="Century Gothic"/>
              </a:rPr>
              <a:t>14.00-14.30.-Conferencia</a:t>
            </a:r>
          </a:p>
        </p:txBody>
      </p:sp>
    </p:spTree>
    <p:extLst>
      <p:ext uri="{BB962C8B-B14F-4D97-AF65-F5344CB8AC3E}">
        <p14:creationId xmlns:p14="http://schemas.microsoft.com/office/powerpoint/2010/main" val="519756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FD726750-B47B-0146-E2A6-3BDBF6A72A23}"/>
              </a:ext>
            </a:extLst>
          </p:cNvPr>
          <p:cNvSpPr txBox="1"/>
          <p:nvPr/>
        </p:nvSpPr>
        <p:spPr>
          <a:xfrm>
            <a:off x="2055222" y="1784743"/>
            <a:ext cx="7658867" cy="2414975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9" name="TextBox 13">
            <a:extLst>
              <a:ext uri="{FF2B5EF4-FFF2-40B4-BE49-F238E27FC236}">
                <a16:creationId xmlns:a16="http://schemas.microsoft.com/office/drawing/2014/main" id="{3C619D54-BB00-1174-0BC0-805760420AA7}"/>
              </a:ext>
            </a:extLst>
          </p:cNvPr>
          <p:cNvSpPr txBox="1"/>
          <p:nvPr/>
        </p:nvSpPr>
        <p:spPr>
          <a:xfrm>
            <a:off x="1221127" y="3204885"/>
            <a:ext cx="383077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b="1" kern="0" dirty="0">
                <a:solidFill>
                  <a:schemeClr val="tx1"/>
                </a:solidFill>
              </a:rPr>
              <a:t>H. Joan XXIII-Tarragona</a:t>
            </a:r>
          </a:p>
        </p:txBody>
      </p:sp>
      <p:sp>
        <p:nvSpPr>
          <p:cNvPr id="30" name="TextBox 9">
            <a:extLst>
              <a:ext uri="{FF2B5EF4-FFF2-40B4-BE49-F238E27FC236}">
                <a16:creationId xmlns:a16="http://schemas.microsoft.com/office/drawing/2014/main" id="{82287A77-87C6-A3D4-B1F7-26B8AFDA979A}"/>
              </a:ext>
            </a:extLst>
          </p:cNvPr>
          <p:cNvSpPr txBox="1"/>
          <p:nvPr/>
        </p:nvSpPr>
        <p:spPr>
          <a:xfrm>
            <a:off x="2746612" y="2700832"/>
            <a:ext cx="518689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900" b="1" kern="0" dirty="0">
                <a:solidFill>
                  <a:srgbClr val="072A3D"/>
                </a:solidFill>
                <a:latin typeface="Century Gothic"/>
              </a:rPr>
              <a:t>Dr. Quer</a:t>
            </a:r>
            <a:r>
              <a:rPr lang="pt-BR" sz="900" dirty="0"/>
              <a:t> </a:t>
            </a:r>
            <a:r>
              <a:rPr lang="pt-BR" sz="900" kern="0" dirty="0" err="1">
                <a:solidFill>
                  <a:srgbClr val="859098"/>
                </a:solidFill>
                <a:latin typeface="Century Gothic"/>
              </a:rPr>
              <a:t>des</a:t>
            </a:r>
            <a:r>
              <a:rPr lang="pt-BR" sz="900" kern="0" dirty="0">
                <a:solidFill>
                  <a:srgbClr val="859098"/>
                </a:solidFill>
                <a:latin typeface="Century Gothic"/>
              </a:rPr>
              <a:t> d'Hepatologia i</a:t>
            </a:r>
            <a:r>
              <a:rPr lang="pt-BR" sz="900" dirty="0"/>
              <a:t> </a:t>
            </a:r>
            <a:r>
              <a:rPr lang="pt-BR" sz="900" b="1" kern="0" dirty="0">
                <a:solidFill>
                  <a:srgbClr val="072A3D"/>
                </a:solidFill>
                <a:latin typeface="Century Gothic"/>
              </a:rPr>
              <a:t>Dr. Daniel </a:t>
            </a:r>
            <a:r>
              <a:rPr lang="pt-BR" sz="900" kern="0" dirty="0">
                <a:solidFill>
                  <a:srgbClr val="859098"/>
                </a:solidFill>
                <a:latin typeface="Century Gothic"/>
              </a:rPr>
              <a:t>com a </a:t>
            </a:r>
            <a:r>
              <a:rPr lang="pt-BR" sz="900" kern="0" dirty="0" err="1">
                <a:solidFill>
                  <a:srgbClr val="859098"/>
                </a:solidFill>
                <a:latin typeface="Century Gothic"/>
              </a:rPr>
              <a:t>coordinador</a:t>
            </a:r>
            <a:r>
              <a:rPr lang="pt-BR" sz="900" kern="0" dirty="0">
                <a:solidFill>
                  <a:srgbClr val="859098"/>
                </a:solidFill>
                <a:latin typeface="Century Gothic"/>
              </a:rPr>
              <a:t> de </a:t>
            </a:r>
            <a:r>
              <a:rPr lang="pt-BR" sz="900" kern="0" dirty="0" err="1">
                <a:solidFill>
                  <a:srgbClr val="859098"/>
                </a:solidFill>
                <a:latin typeface="Century Gothic"/>
              </a:rPr>
              <a:t>Primària</a:t>
            </a:r>
            <a:r>
              <a:rPr lang="pt-BR" sz="900" kern="0" dirty="0">
                <a:solidFill>
                  <a:srgbClr val="859098"/>
                </a:solidFill>
                <a:latin typeface="Century Gothic"/>
              </a:rPr>
              <a:t> del </a:t>
            </a:r>
            <a:r>
              <a:rPr lang="pt-BR" sz="900" kern="0" dirty="0" err="1">
                <a:solidFill>
                  <a:srgbClr val="859098"/>
                </a:solidFill>
                <a:latin typeface="Century Gothic"/>
              </a:rPr>
              <a:t>grup</a:t>
            </a:r>
            <a:endParaRPr lang="en-US" sz="900" kern="0" dirty="0">
              <a:solidFill>
                <a:srgbClr val="859098"/>
              </a:solidFill>
              <a:latin typeface="Century Gothic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F41C23F2-2A79-BFD9-8A60-DB6CC002FA1B}"/>
              </a:ext>
            </a:extLst>
          </p:cNvPr>
          <p:cNvSpPr txBox="1"/>
          <p:nvPr/>
        </p:nvSpPr>
        <p:spPr>
          <a:xfrm>
            <a:off x="2308910" y="3463804"/>
            <a:ext cx="365403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b="1" dirty="0" err="1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Sessió</a:t>
            </a:r>
            <a:r>
              <a:rPr lang="fr-FR" sz="900" b="1" dirty="0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 </a:t>
            </a:r>
            <a:r>
              <a:rPr lang="fr-FR" sz="900" b="1" dirty="0" err="1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d'hospital</a:t>
            </a:r>
            <a:r>
              <a:rPr lang="fr-FR" sz="900" b="1" dirty="0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 </a:t>
            </a:r>
            <a:r>
              <a:rPr lang="fr-FR" sz="900" b="1" dirty="0" err="1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amb</a:t>
            </a:r>
            <a:r>
              <a:rPr lang="fr-FR" sz="900" b="1" dirty="0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 </a:t>
            </a:r>
            <a:r>
              <a:rPr lang="fr-FR" sz="900" b="1" dirty="0" err="1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tema</a:t>
            </a:r>
            <a:r>
              <a:rPr lang="fr-FR" sz="900" b="1" dirty="0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: Les </a:t>
            </a:r>
            <a:r>
              <a:rPr lang="fr-FR" sz="900" b="1" dirty="0" err="1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Malalties</a:t>
            </a:r>
            <a:r>
              <a:rPr lang="fr-FR" sz="900" b="1" dirty="0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 </a:t>
            </a:r>
            <a:r>
              <a:rPr lang="fr-FR" sz="900" b="1" dirty="0" err="1">
                <a:solidFill>
                  <a:srgbClr val="2E5496"/>
                </a:solidFill>
                <a:latin typeface="Century Gothic" panose="02020603050405020304" pitchFamily="2"/>
                <a:sym typeface="Century Gothic"/>
              </a:rPr>
              <a:t>Hepàtiques</a:t>
            </a:r>
            <a:endParaRPr lang="es-ES" sz="900" b="1" dirty="0">
              <a:solidFill>
                <a:srgbClr val="2E5496"/>
              </a:solidFill>
              <a:latin typeface="Century Gothic" panose="02020603050405020304" pitchFamily="2"/>
              <a:sym typeface="Century Gothic"/>
            </a:endParaRP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987659DC-602E-00B8-DA5C-50ECF6BF979E}"/>
              </a:ext>
            </a:extLst>
          </p:cNvPr>
          <p:cNvSpPr/>
          <p:nvPr/>
        </p:nvSpPr>
        <p:spPr>
          <a:xfrm>
            <a:off x="1863635" y="5059687"/>
            <a:ext cx="8295900" cy="1472401"/>
          </a:xfrm>
          <a:prstGeom prst="rect">
            <a:avLst/>
          </a:prstGeom>
          <a:solidFill>
            <a:srgbClr val="082B3D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500" b="0" i="0" u="none" strike="noStrike" kern="0" cap="none" spc="0" normalizeH="0" baseline="0" noProof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34" name="Imagen 33">
            <a:extLst>
              <a:ext uri="{FF2B5EF4-FFF2-40B4-BE49-F238E27FC236}">
                <a16:creationId xmlns:a16="http://schemas.microsoft.com/office/drawing/2014/main" id="{CBC8BD16-9DC5-AE5E-D56E-C48632DBCC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10" y="5543848"/>
            <a:ext cx="1667259" cy="1045466"/>
          </a:xfrm>
          <a:prstGeom prst="rect">
            <a:avLst/>
          </a:prstGeom>
        </p:spPr>
      </p:pic>
      <p:pic>
        <p:nvPicPr>
          <p:cNvPr id="35" name="Imagen 34">
            <a:extLst>
              <a:ext uri="{FF2B5EF4-FFF2-40B4-BE49-F238E27FC236}">
                <a16:creationId xmlns:a16="http://schemas.microsoft.com/office/drawing/2014/main" id="{92694FA6-34DD-B678-2B94-85B0C770E8A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662" y="5418880"/>
            <a:ext cx="1929780" cy="1170434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30CBD099-A5B3-7FAB-00A4-BA264B387EDF}"/>
              </a:ext>
            </a:extLst>
          </p:cNvPr>
          <p:cNvSpPr txBox="1"/>
          <p:nvPr/>
        </p:nvSpPr>
        <p:spPr>
          <a:xfrm>
            <a:off x="2318441" y="5385878"/>
            <a:ext cx="7395648" cy="408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a-ES" sz="1000" b="1" dirty="0">
                <a:solidFill>
                  <a:schemeClr val="bg1"/>
                </a:solidFill>
                <a:latin typeface="Century Gothic" panose="02020603050405020304" pitchFamily="2"/>
              </a:rPr>
              <a:t>Emissió de missatges divulgatius relacionats amb la prevenció de les malalties hepàtiques als diferents mitjans de comunicació locals (periòdics, ràdio, televisió) durant tota la setmana.</a:t>
            </a:r>
            <a:endParaRPr lang="es-ES" sz="1000" b="1" dirty="0">
              <a:solidFill>
                <a:schemeClr val="bg1"/>
              </a:solidFill>
              <a:latin typeface="Century Gothic" panose="02020603050405020304" pitchFamily="2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A9C9984A-8E6D-AF1F-7B9A-B6B2FEBA0EA4}"/>
              </a:ext>
            </a:extLst>
          </p:cNvPr>
          <p:cNvSpPr txBox="1"/>
          <p:nvPr/>
        </p:nvSpPr>
        <p:spPr>
          <a:xfrm>
            <a:off x="2333787" y="5866526"/>
            <a:ext cx="73803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Ajuntament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 Tarragona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instal·larà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a la Rambla Nova un estand expositor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dirigit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a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fer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divulgació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 les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malalties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hepàtiques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i la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seva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prevenció</a:t>
            </a:r>
            <a:endParaRPr lang="es-ES" sz="1000" b="1" dirty="0">
              <a:solidFill>
                <a:schemeClr val="bg1"/>
              </a:solidFill>
              <a:latin typeface="Century Gothic" panose="02020603050405020304" pitchFamily="2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95103291-23BD-97A1-AEA0-0A23ADB4DFEF}"/>
              </a:ext>
            </a:extLst>
          </p:cNvPr>
          <p:cNvSpPr txBox="1"/>
          <p:nvPr/>
        </p:nvSpPr>
        <p:spPr>
          <a:xfrm>
            <a:off x="794407" y="38280"/>
            <a:ext cx="1033707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2200" b="1" spc="22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“</a:t>
            </a:r>
            <a:r>
              <a:rPr kumimoji="0" lang="es-ES" sz="2400" b="0" i="0" u="none" strike="noStrike" kern="0" cap="none" spc="220" normalizeH="0" baseline="0" noProof="0" dirty="0" err="1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Setmana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 de </a:t>
            </a:r>
            <a:r>
              <a:rPr lang="es-ES" sz="2400" b="0" kern="0" dirty="0">
                <a:solidFill>
                  <a:srgbClr val="1B1E20"/>
                </a:solidFill>
              </a:rPr>
              <a:t>les </a:t>
            </a:r>
            <a:r>
              <a:rPr lang="es-ES" sz="2400" b="0" kern="0" dirty="0" err="1">
                <a:solidFill>
                  <a:srgbClr val="1B1E20"/>
                </a:solidFill>
              </a:rPr>
              <a:t>malalties</a:t>
            </a:r>
            <a:r>
              <a:rPr lang="es-ES" sz="2400" b="0" kern="0" dirty="0">
                <a:solidFill>
                  <a:srgbClr val="1B1E20"/>
                </a:solidFill>
              </a:rPr>
              <a:t> </a:t>
            </a:r>
            <a:r>
              <a:rPr lang="es-ES" sz="2400" b="0" kern="0" dirty="0" err="1">
                <a:solidFill>
                  <a:srgbClr val="1B1E20"/>
                </a:solidFill>
              </a:rPr>
              <a:t>hepàtiques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”</a:t>
            </a: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dirty="0">
                <a:solidFill>
                  <a:srgbClr val="1B1E20"/>
                </a:solidFill>
              </a:rPr>
              <a:t>TARRAGONA</a:t>
            </a:r>
            <a:endParaRPr kumimoji="0" lang="es-ES" sz="2400" b="1" i="0" u="none" strike="noStrike" kern="0" cap="none" spc="220" normalizeH="0" baseline="0" noProof="0" dirty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240C62F-C129-ADF1-4E0C-F216BD7A64C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41"/>
          <a:stretch/>
        </p:blipFill>
        <p:spPr>
          <a:xfrm>
            <a:off x="4435925" y="1279727"/>
            <a:ext cx="2281599" cy="791968"/>
          </a:xfrm>
          <a:prstGeom prst="rect">
            <a:avLst/>
          </a:prstGeom>
        </p:spPr>
      </p:pic>
      <p:sp>
        <p:nvSpPr>
          <p:cNvPr id="16" name="Rounded Rectangle">
            <a:extLst>
              <a:ext uri="{FF2B5EF4-FFF2-40B4-BE49-F238E27FC236}">
                <a16:creationId xmlns:a16="http://schemas.microsoft.com/office/drawing/2014/main" id="{37DF7475-CAF8-7801-29ED-78563EE71D50}"/>
              </a:ext>
            </a:extLst>
          </p:cNvPr>
          <p:cNvSpPr txBox="1"/>
          <p:nvPr/>
        </p:nvSpPr>
        <p:spPr>
          <a:xfrm>
            <a:off x="4612041" y="1577870"/>
            <a:ext cx="192936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 spc="300">
                <a:solidFill>
                  <a:schemeClr val="accent4">
                    <a:lumOff val="-6313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>
                <a:solidFill>
                  <a:srgbClr val="082B3D"/>
                </a:solidFill>
              </a:rPr>
              <a:t>15-</a:t>
            </a:r>
            <a:r>
              <a:rPr kumimoji="0" lang="es-ES" b="1" i="0" u="none" strike="noStrike" kern="0" cap="none" spc="300" normalizeH="0" baseline="0" noProof="0" dirty="0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17 </a:t>
            </a: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>
                <a:solidFill>
                  <a:srgbClr val="082B3D"/>
                </a:solidFill>
              </a:rPr>
              <a:t>G</a:t>
            </a:r>
            <a:r>
              <a:rPr kumimoji="0" lang="es-ES" b="1" i="0" u="none" strike="noStrike" kern="0" cap="none" spc="300" normalizeH="0" baseline="0" noProof="0" dirty="0" err="1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ener</a:t>
            </a:r>
            <a:endParaRPr kumimoji="0" b="1" i="0" u="none" strike="noStrike" kern="0" cap="none" spc="300" normalizeH="0" baseline="0" noProof="0" dirty="0">
              <a:ln>
                <a:noFill/>
              </a:ln>
              <a:solidFill>
                <a:srgbClr val="082B3D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E9736BC-91CD-8F43-E8F4-FC811666BF9E}"/>
              </a:ext>
            </a:extLst>
          </p:cNvPr>
          <p:cNvSpPr txBox="1"/>
          <p:nvPr/>
        </p:nvSpPr>
        <p:spPr>
          <a:xfrm>
            <a:off x="2167697" y="2276928"/>
            <a:ext cx="753683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Sessions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simultànies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als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12 centres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d'Atenció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Primària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referència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l'hospital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, impartides per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cadascun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dels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“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referents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en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malalties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hepàtiques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” ja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existents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a cada centre.</a:t>
            </a:r>
          </a:p>
        </p:txBody>
      </p:sp>
    </p:spTree>
    <p:extLst>
      <p:ext uri="{BB962C8B-B14F-4D97-AF65-F5344CB8AC3E}">
        <p14:creationId xmlns:p14="http://schemas.microsoft.com/office/powerpoint/2010/main" val="3162794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246D88BA-DEC7-CEAF-9AE5-D3C636C3B945}"/>
              </a:ext>
            </a:extLst>
          </p:cNvPr>
          <p:cNvSpPr txBox="1"/>
          <p:nvPr/>
        </p:nvSpPr>
        <p:spPr>
          <a:xfrm>
            <a:off x="2699657" y="1833033"/>
            <a:ext cx="6827520" cy="2393019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31D95B0-EB18-EB9B-F9C9-6CF102115325}"/>
              </a:ext>
            </a:extLst>
          </p:cNvPr>
          <p:cNvSpPr/>
          <p:nvPr/>
        </p:nvSpPr>
        <p:spPr>
          <a:xfrm>
            <a:off x="1904933" y="5543848"/>
            <a:ext cx="8222665" cy="995314"/>
          </a:xfrm>
          <a:prstGeom prst="rect">
            <a:avLst/>
          </a:prstGeom>
          <a:solidFill>
            <a:srgbClr val="082B3D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500" b="0" i="0" u="none" strike="noStrike" kern="0" cap="none" spc="0" normalizeH="0" baseline="0" noProof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35869789-ADB1-64B0-D589-26D53D6384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10" y="5543848"/>
            <a:ext cx="1667259" cy="104546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639FE795-6585-520F-0F5F-2574DB736B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662" y="5418880"/>
            <a:ext cx="1929780" cy="1170434"/>
          </a:xfrm>
          <a:prstGeom prst="rect">
            <a:avLst/>
          </a:prstGeom>
        </p:spPr>
      </p:pic>
      <p:sp>
        <p:nvSpPr>
          <p:cNvPr id="20" name="Marcador de texto 5">
            <a:extLst>
              <a:ext uri="{FF2B5EF4-FFF2-40B4-BE49-F238E27FC236}">
                <a16:creationId xmlns:a16="http://schemas.microsoft.com/office/drawing/2014/main" id="{FB8632CD-63B3-866B-E6BF-31E935E60E8A}"/>
              </a:ext>
            </a:extLst>
          </p:cNvPr>
          <p:cNvSpPr txBox="1">
            <a:spLocks/>
          </p:cNvSpPr>
          <p:nvPr/>
        </p:nvSpPr>
        <p:spPr>
          <a:xfrm>
            <a:off x="3070545" y="2304953"/>
            <a:ext cx="3930315" cy="530522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1300"/>
              </a:lnSpc>
              <a:buNone/>
            </a:pPr>
            <a:r>
              <a:rPr lang="es-ES" sz="44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Arnau Vilanova-Lleida</a:t>
            </a:r>
          </a:p>
          <a:p>
            <a:pPr marL="0" indent="0" algn="just">
              <a:lnSpc>
                <a:spcPts val="1300"/>
              </a:lnSpc>
              <a:buNone/>
            </a:pPr>
            <a:r>
              <a:rPr lang="es-ES" sz="4000" b="1" dirty="0">
                <a:solidFill>
                  <a:srgbClr val="00B0F0"/>
                </a:solidFill>
                <a:latin typeface="Century Gothic" panose="02020603050405020304" pitchFamily="2"/>
              </a:rPr>
              <a:t>8:00h-15:00h Detección en directo de fibrosis y HCV/HCB</a:t>
            </a:r>
          </a:p>
          <a:p>
            <a:pPr marL="0" indent="0" algn="just">
              <a:lnSpc>
                <a:spcPts val="1300"/>
              </a:lnSpc>
              <a:buNone/>
            </a:pPr>
            <a:endParaRPr lang="es-ES" sz="4000" b="1" dirty="0">
              <a:solidFill>
                <a:srgbClr val="00B0F0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</a:pPr>
            <a:endParaRPr lang="es-ES" sz="4000" b="1" dirty="0">
              <a:solidFill>
                <a:srgbClr val="00B0F0"/>
              </a:solidFill>
              <a:latin typeface="Century Gothic" panose="02020603050405020304" pitchFamily="2"/>
            </a:endParaRPr>
          </a:p>
          <a:p>
            <a:pPr marL="0" indent="0" algn="just">
              <a:lnSpc>
                <a:spcPts val="1300"/>
              </a:lnSpc>
            </a:pPr>
            <a:endParaRPr lang="es-ES" sz="1050" b="1" dirty="0">
              <a:solidFill>
                <a:srgbClr val="2E5496"/>
              </a:solidFill>
              <a:latin typeface="Century Gothic" panose="02020603050405020304" pitchFamily="2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56740BF-6320-D986-4584-D24CB81FE487}"/>
              </a:ext>
            </a:extLst>
          </p:cNvPr>
          <p:cNvSpPr txBox="1"/>
          <p:nvPr/>
        </p:nvSpPr>
        <p:spPr>
          <a:xfrm>
            <a:off x="3018938" y="5731549"/>
            <a:ext cx="6096000" cy="573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Divulgació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 les diferents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malalties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hepàtiques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més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prevalents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,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incidint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en les mesures de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diagnòstic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i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prevenció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a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mitjans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comunicació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locals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(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premsa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digital i escrita) en diversos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dies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,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amb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el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suport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logístic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del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Gabinet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comunicació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 de </a:t>
            </a:r>
            <a:r>
              <a:rPr lang="es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l'hospital</a:t>
            </a:r>
            <a:r>
              <a:rPr lang="es-ES" sz="1000" b="1" dirty="0">
                <a:solidFill>
                  <a:schemeClr val="bg1"/>
                </a:solidFill>
                <a:latin typeface="Century Gothic" panose="02020603050405020304" pitchFamily="2"/>
              </a:rPr>
              <a:t>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7AE33C4-1BA2-C4DB-5EED-49949551507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41"/>
          <a:stretch/>
        </p:blipFill>
        <p:spPr>
          <a:xfrm>
            <a:off x="4719261" y="1380007"/>
            <a:ext cx="2281599" cy="768660"/>
          </a:xfrm>
          <a:prstGeom prst="rect">
            <a:avLst/>
          </a:prstGeom>
        </p:spPr>
      </p:pic>
      <p:sp>
        <p:nvSpPr>
          <p:cNvPr id="3" name="TextBox 3">
            <a:extLst>
              <a:ext uri="{FF2B5EF4-FFF2-40B4-BE49-F238E27FC236}">
                <a16:creationId xmlns:a16="http://schemas.microsoft.com/office/drawing/2014/main" id="{8DA26CD2-5898-B2C5-9FA7-751AF37E50BF}"/>
              </a:ext>
            </a:extLst>
          </p:cNvPr>
          <p:cNvSpPr txBox="1"/>
          <p:nvPr/>
        </p:nvSpPr>
        <p:spPr>
          <a:xfrm>
            <a:off x="794407" y="38280"/>
            <a:ext cx="1033707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2200" b="1" spc="22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“</a:t>
            </a:r>
            <a:r>
              <a:rPr kumimoji="0" lang="es-ES" sz="2400" b="0" i="0" u="none" strike="noStrike" kern="0" cap="none" spc="220" normalizeH="0" baseline="0" noProof="0" dirty="0" err="1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Setmana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 de </a:t>
            </a:r>
            <a:r>
              <a:rPr lang="es-ES" sz="2400" b="0" kern="0" dirty="0">
                <a:solidFill>
                  <a:srgbClr val="1B1E20"/>
                </a:solidFill>
              </a:rPr>
              <a:t>les </a:t>
            </a:r>
            <a:r>
              <a:rPr lang="es-ES" sz="2400" b="0" kern="0" dirty="0" err="1">
                <a:solidFill>
                  <a:srgbClr val="1B1E20"/>
                </a:solidFill>
              </a:rPr>
              <a:t>malalties</a:t>
            </a:r>
            <a:r>
              <a:rPr lang="es-ES" sz="2400" b="0" kern="0" dirty="0">
                <a:solidFill>
                  <a:srgbClr val="1B1E20"/>
                </a:solidFill>
              </a:rPr>
              <a:t> </a:t>
            </a:r>
            <a:r>
              <a:rPr lang="es-ES" sz="2400" b="0" kern="0" dirty="0" err="1">
                <a:solidFill>
                  <a:srgbClr val="1B1E20"/>
                </a:solidFill>
              </a:rPr>
              <a:t>hepàtiques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”</a:t>
            </a: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dirty="0">
                <a:solidFill>
                  <a:srgbClr val="1B1E20"/>
                </a:solidFill>
              </a:rPr>
              <a:t>LLEIDA</a:t>
            </a:r>
            <a:endParaRPr kumimoji="0" lang="es-ES" sz="2400" b="1" i="0" u="none" strike="noStrike" kern="0" cap="none" spc="220" normalizeH="0" baseline="0" noProof="0" dirty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18" name="Rounded Rectangle">
            <a:extLst>
              <a:ext uri="{FF2B5EF4-FFF2-40B4-BE49-F238E27FC236}">
                <a16:creationId xmlns:a16="http://schemas.microsoft.com/office/drawing/2014/main" id="{BC3F1001-A41F-0460-8B10-2A8883F1F11D}"/>
              </a:ext>
            </a:extLst>
          </p:cNvPr>
          <p:cNvSpPr txBox="1"/>
          <p:nvPr/>
        </p:nvSpPr>
        <p:spPr>
          <a:xfrm>
            <a:off x="4895375" y="1691294"/>
            <a:ext cx="1929369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 spc="300">
                <a:solidFill>
                  <a:schemeClr val="accent4">
                    <a:lumOff val="-6313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kern="0" dirty="0" err="1">
                <a:solidFill>
                  <a:srgbClr val="082B3D"/>
                </a:solidFill>
              </a:rPr>
              <a:t>Dimecres</a:t>
            </a:r>
            <a:endParaRPr lang="es-ES" kern="0" dirty="0">
              <a:solidFill>
                <a:srgbClr val="082B3D"/>
              </a:solidFill>
            </a:endParaRP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300" normalizeH="0" baseline="0" noProof="0" dirty="0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17 </a:t>
            </a:r>
            <a:r>
              <a:rPr kumimoji="0" lang="es-ES" b="1" i="0" u="none" strike="noStrike" kern="0" cap="none" spc="300" normalizeH="0" baseline="0" noProof="0" dirty="0" err="1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gener</a:t>
            </a:r>
            <a:endParaRPr kumimoji="0" b="1" i="0" u="none" strike="noStrike" kern="0" cap="none" spc="300" normalizeH="0" baseline="0" noProof="0" dirty="0">
              <a:ln>
                <a:noFill/>
              </a:ln>
              <a:solidFill>
                <a:srgbClr val="082B3D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1693EE8-05F2-6284-8303-ED7B07AC2753}"/>
              </a:ext>
            </a:extLst>
          </p:cNvPr>
          <p:cNvSpPr txBox="1"/>
          <p:nvPr/>
        </p:nvSpPr>
        <p:spPr>
          <a:xfrm>
            <a:off x="3018938" y="2947569"/>
            <a:ext cx="622148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Lliurament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díptics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divulgatius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i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informació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addicional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dels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diferents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aspectes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les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malalties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hepàtiques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, a diferents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punts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l'Hospital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.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Tests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Ràpids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VHB/VHC i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realització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d'Elastografia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</a:p>
          <a:p>
            <a:pPr marL="171450" lvl="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Realització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test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d'Elastografia</a:t>
            </a:r>
            <a:endParaRPr lang="es-ES" sz="1000" kern="0" dirty="0">
              <a:solidFill>
                <a:srgbClr val="859098"/>
              </a:solidFill>
              <a:latin typeface="Century Gothic"/>
            </a:endParaRPr>
          </a:p>
          <a:p>
            <a:pPr marL="171450" lvl="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Fullets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i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infografies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sobre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hàbits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de vida saludables, dietes, programa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d'exercici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 </a:t>
            </a:r>
            <a:r>
              <a:rPr lang="es-ES" sz="1000" kern="0" dirty="0" err="1">
                <a:solidFill>
                  <a:srgbClr val="859098"/>
                </a:solidFill>
                <a:latin typeface="Century Gothic"/>
              </a:rPr>
              <a:t>físic</a:t>
            </a:r>
            <a:r>
              <a:rPr lang="es-ES" sz="1000" kern="0" dirty="0">
                <a:solidFill>
                  <a:srgbClr val="859098"/>
                </a:solidFill>
                <a:latin typeface="Century Gothic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41536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17">
            <a:extLst>
              <a:ext uri="{FF2B5EF4-FFF2-40B4-BE49-F238E27FC236}">
                <a16:creationId xmlns:a16="http://schemas.microsoft.com/office/drawing/2014/main" id="{C8D38648-7F43-4962-DA6D-BD6C3A59B96C}"/>
              </a:ext>
            </a:extLst>
          </p:cNvPr>
          <p:cNvSpPr/>
          <p:nvPr/>
        </p:nvSpPr>
        <p:spPr>
          <a:xfrm>
            <a:off x="1936869" y="5536774"/>
            <a:ext cx="8222665" cy="995314"/>
          </a:xfrm>
          <a:prstGeom prst="rect">
            <a:avLst/>
          </a:prstGeom>
          <a:solidFill>
            <a:srgbClr val="082B3D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500" b="0" i="0" u="none" strike="noStrike" kern="0" cap="none" spc="0" normalizeH="0" baseline="0" noProof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46D88BA-DEC7-CEAF-9AE5-D3C636C3B945}"/>
              </a:ext>
            </a:extLst>
          </p:cNvPr>
          <p:cNvSpPr txBox="1"/>
          <p:nvPr/>
        </p:nvSpPr>
        <p:spPr>
          <a:xfrm>
            <a:off x="3317158" y="2144490"/>
            <a:ext cx="4754720" cy="2728132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544F6690-DBE5-20EA-9F6C-7A86679A27B2}"/>
              </a:ext>
            </a:extLst>
          </p:cNvPr>
          <p:cNvSpPr txBox="1">
            <a:spLocks/>
          </p:cNvSpPr>
          <p:nvPr/>
        </p:nvSpPr>
        <p:spPr>
          <a:xfrm>
            <a:off x="4174971" y="4095999"/>
            <a:ext cx="6087110" cy="3619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95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600"/>
              </a:lnSpc>
              <a:spcAft>
                <a:spcPts val="130"/>
              </a:spcAft>
              <a:tabLst>
                <a:tab pos="6126480" algn="r"/>
              </a:tabLst>
            </a:pPr>
            <a:r>
              <a:rPr lang="ca-ES" sz="900" b="1" kern="0" dirty="0">
                <a:solidFill>
                  <a:srgbClr val="072A3D"/>
                </a:solidFill>
                <a:latin typeface="Century Gothic"/>
              </a:rPr>
              <a:t>Dr. Javier Pamplona</a:t>
            </a:r>
            <a:endParaRPr lang="es-ES" sz="900" b="1" kern="0" dirty="0">
              <a:solidFill>
                <a:srgbClr val="072A3D"/>
              </a:solidFill>
              <a:latin typeface="Century Gothic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CE8F17B-17D4-AE23-0390-358F5BD1FBB3}"/>
              </a:ext>
            </a:extLst>
          </p:cNvPr>
          <p:cNvSpPr txBox="1"/>
          <p:nvPr/>
        </p:nvSpPr>
        <p:spPr>
          <a:xfrm>
            <a:off x="3889716" y="2616387"/>
            <a:ext cx="3609604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Dr. Josep </a:t>
            </a:r>
            <a:r>
              <a:rPr lang="ca-ES" sz="1100" b="1" u="sng" dirty="0" err="1">
                <a:solidFill>
                  <a:srgbClr val="002060"/>
                </a:solidFill>
                <a:latin typeface="Century Gothic" panose="02020603050405020304" pitchFamily="2"/>
              </a:rPr>
              <a:t>Trueta</a:t>
            </a:r>
            <a:r>
              <a:rPr lang="ca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 </a:t>
            </a:r>
          </a:p>
          <a:p>
            <a:endParaRPr lang="ca-ES" sz="1100" b="1" u="sng" dirty="0">
              <a:solidFill>
                <a:srgbClr val="002060"/>
              </a:solidFill>
              <a:latin typeface="Century Gothic" panose="02020603050405020304" pitchFamily="2"/>
            </a:endParaRPr>
          </a:p>
          <a:p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</a:rPr>
              <a:t>8:00h-15:00h Cribado de enfermedad hepática</a:t>
            </a:r>
          </a:p>
          <a:p>
            <a:endParaRPr lang="ca-ES" sz="1100" b="1" u="sng" dirty="0">
              <a:solidFill>
                <a:srgbClr val="002060"/>
              </a:solidFill>
              <a:latin typeface="Century Gothic" panose="02020603050405020304" pitchFamily="2"/>
            </a:endParaRPr>
          </a:p>
          <a:p>
            <a:endParaRPr lang="ca-ES" sz="1100" b="1" u="sng" dirty="0">
              <a:solidFill>
                <a:srgbClr val="002060"/>
              </a:solidFill>
              <a:latin typeface="Century Gothic" panose="02020603050405020304" pitchFamily="2"/>
            </a:endParaRPr>
          </a:p>
          <a:p>
            <a:r>
              <a:rPr lang="ca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 </a:t>
            </a:r>
          </a:p>
          <a:p>
            <a:r>
              <a:rPr lang="ca-ES" sz="1100" b="1" u="sng" dirty="0">
                <a:solidFill>
                  <a:srgbClr val="002060"/>
                </a:solidFill>
                <a:latin typeface="Century Gothic" panose="02020603050405020304" pitchFamily="2"/>
              </a:rPr>
              <a:t>Hospital Santa Caterina</a:t>
            </a:r>
          </a:p>
          <a:p>
            <a:r>
              <a:rPr lang="ca-ES" sz="1000" b="1" dirty="0">
                <a:solidFill>
                  <a:srgbClr val="072B3C"/>
                </a:solidFill>
                <a:latin typeface="Century Gothic" panose="02020603050405020304" pitchFamily="2"/>
              </a:rPr>
              <a:t> </a:t>
            </a:r>
          </a:p>
          <a:p>
            <a:r>
              <a:rPr lang="es-ES" sz="1000" b="1" dirty="0">
                <a:solidFill>
                  <a:srgbClr val="00B0F0"/>
                </a:solidFill>
                <a:latin typeface="Century Gothic" panose="02020603050405020304" pitchFamily="2"/>
              </a:rPr>
              <a:t>8:00h-15:00h Cribado de enfermedad hepática</a:t>
            </a:r>
          </a:p>
          <a:p>
            <a:endParaRPr lang="es-ES" sz="900" b="1" dirty="0">
              <a:solidFill>
                <a:srgbClr val="00B0F0"/>
              </a:solidFill>
              <a:latin typeface="Century Gothic" panose="02020603050405020304" pitchFamily="2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2F3B850E-5BEE-0A95-5F01-BBD3CB3584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610" y="5543848"/>
            <a:ext cx="1667259" cy="1045466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B4451A7A-316F-3E3A-BDA4-838B152FDB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662" y="5418880"/>
            <a:ext cx="1929780" cy="1170434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39B34DDF-69C6-AC0A-2AFF-D0AD1C306753}"/>
              </a:ext>
            </a:extLst>
          </p:cNvPr>
          <p:cNvSpPr txBox="1"/>
          <p:nvPr/>
        </p:nvSpPr>
        <p:spPr>
          <a:xfrm>
            <a:off x="4014441" y="5637840"/>
            <a:ext cx="656190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000" b="1" dirty="0">
                <a:solidFill>
                  <a:schemeClr val="bg1"/>
                </a:solidFill>
                <a:latin typeface="Century Gothic" panose="02020603050405020304" pitchFamily="2"/>
              </a:rPr>
              <a:t>Ajuntament de Girona, </a:t>
            </a:r>
            <a:r>
              <a:rPr lang="ca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promovera</a:t>
            </a:r>
            <a:r>
              <a:rPr lang="ca-ES" sz="1000" b="1" dirty="0">
                <a:solidFill>
                  <a:schemeClr val="bg1"/>
                </a:solidFill>
                <a:latin typeface="Century Gothic" panose="02020603050405020304" pitchFamily="2"/>
              </a:rPr>
              <a:t> acciones de prevenció primari.</a:t>
            </a:r>
            <a:endParaRPr lang="es-ES" sz="1000" b="1" dirty="0">
              <a:solidFill>
                <a:schemeClr val="bg1"/>
              </a:solidFill>
              <a:latin typeface="Century Gothic" panose="02020603050405020304" pitchFamily="2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0FBB4C1-7043-A0EF-AF40-4EF04A369CD2}"/>
              </a:ext>
            </a:extLst>
          </p:cNvPr>
          <p:cNvSpPr txBox="1"/>
          <p:nvPr/>
        </p:nvSpPr>
        <p:spPr>
          <a:xfrm>
            <a:off x="2743594" y="5901243"/>
            <a:ext cx="6809868" cy="511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a-ES" sz="1000" b="1" dirty="0">
                <a:solidFill>
                  <a:schemeClr val="bg1"/>
                </a:solidFill>
                <a:latin typeface="Century Gothic" panose="02020603050405020304" pitchFamily="2"/>
              </a:rPr>
              <a:t>Programa salut i escola en los centres de secundaria para acer alguna </a:t>
            </a:r>
            <a:r>
              <a:rPr lang="ca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charla</a:t>
            </a:r>
            <a:r>
              <a:rPr lang="ca-ES" sz="1000" b="1" dirty="0">
                <a:solidFill>
                  <a:schemeClr val="bg1"/>
                </a:solidFill>
                <a:latin typeface="Century Gothic" panose="02020603050405020304" pitchFamily="2"/>
              </a:rPr>
              <a:t> sobre alcohol. </a:t>
            </a:r>
          </a:p>
          <a:p>
            <a:pPr marL="171450" indent="-17145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a-ES" sz="1000" dirty="0">
                <a:solidFill>
                  <a:schemeClr val="bg1"/>
                </a:solidFill>
                <a:latin typeface="Century Gothic" panose="02020603050405020304" pitchFamily="2"/>
              </a:rPr>
              <a:t>la Directora </a:t>
            </a:r>
            <a:r>
              <a:rPr lang="ca-ES" sz="1000" dirty="0" err="1">
                <a:solidFill>
                  <a:schemeClr val="bg1"/>
                </a:solidFill>
                <a:latin typeface="Century Gothic" panose="02020603050405020304" pitchFamily="2"/>
              </a:rPr>
              <a:t>enfermeria</a:t>
            </a:r>
            <a:r>
              <a:rPr lang="ca-ES" sz="1000" dirty="0">
                <a:solidFill>
                  <a:schemeClr val="bg1"/>
                </a:solidFill>
                <a:latin typeface="Century Gothic" panose="02020603050405020304" pitchFamily="2"/>
              </a:rPr>
              <a:t> de </a:t>
            </a:r>
            <a:r>
              <a:rPr lang="ca-ES" sz="1000" dirty="0" err="1">
                <a:solidFill>
                  <a:schemeClr val="bg1"/>
                </a:solidFill>
                <a:latin typeface="Century Gothic" panose="02020603050405020304" pitchFamily="2"/>
              </a:rPr>
              <a:t>Primaria</a:t>
            </a:r>
            <a:r>
              <a:rPr lang="ca-ES" sz="1000" b="1" dirty="0">
                <a:solidFill>
                  <a:schemeClr val="bg1"/>
                </a:solidFill>
                <a:latin typeface="Century Gothic" panose="02020603050405020304" pitchFamily="2"/>
              </a:rPr>
              <a:t>: Sra. </a:t>
            </a:r>
            <a:r>
              <a:rPr lang="ca-ES" sz="1000" b="1" dirty="0" err="1">
                <a:solidFill>
                  <a:schemeClr val="bg1"/>
                </a:solidFill>
                <a:latin typeface="Century Gothic" panose="02020603050405020304" pitchFamily="2"/>
              </a:rPr>
              <a:t>Sabench</a:t>
            </a:r>
            <a:endParaRPr lang="es-ES" sz="1000" b="1" dirty="0">
              <a:solidFill>
                <a:schemeClr val="bg1"/>
              </a:solidFill>
              <a:latin typeface="Century Gothic" panose="02020603050405020304" pitchFamily="2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CC772BD6-B176-3CFD-63BB-5531142D82AC}"/>
              </a:ext>
            </a:extLst>
          </p:cNvPr>
          <p:cNvSpPr txBox="1"/>
          <p:nvPr/>
        </p:nvSpPr>
        <p:spPr>
          <a:xfrm>
            <a:off x="794407" y="38280"/>
            <a:ext cx="10337074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2200" b="1" spc="220"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“</a:t>
            </a:r>
            <a:r>
              <a:rPr kumimoji="0" lang="es-ES" sz="2400" b="0" i="0" u="none" strike="noStrike" kern="0" cap="none" spc="220" normalizeH="0" baseline="0" noProof="0" dirty="0" err="1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Setmana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 de </a:t>
            </a:r>
            <a:r>
              <a:rPr lang="es-ES" sz="2400" b="0" kern="0" dirty="0">
                <a:solidFill>
                  <a:srgbClr val="1B1E20"/>
                </a:solidFill>
              </a:rPr>
              <a:t>les </a:t>
            </a:r>
            <a:r>
              <a:rPr lang="es-ES" sz="2400" b="0" kern="0" dirty="0" err="1">
                <a:solidFill>
                  <a:srgbClr val="1B1E20"/>
                </a:solidFill>
              </a:rPr>
              <a:t>malalties</a:t>
            </a:r>
            <a:r>
              <a:rPr lang="es-ES" sz="2400" b="0" kern="0" dirty="0">
                <a:solidFill>
                  <a:srgbClr val="1B1E20"/>
                </a:solidFill>
              </a:rPr>
              <a:t> </a:t>
            </a:r>
            <a:r>
              <a:rPr lang="es-ES" sz="2400" b="0" kern="0" dirty="0" err="1">
                <a:solidFill>
                  <a:srgbClr val="1B1E20"/>
                </a:solidFill>
              </a:rPr>
              <a:t>hepàtiques</a:t>
            </a:r>
            <a:r>
              <a:rPr kumimoji="0" lang="es-ES" sz="2400" b="0" i="0" u="none" strike="noStrike" kern="0" cap="none" spc="220" normalizeH="0" baseline="0" noProof="0" dirty="0">
                <a:ln>
                  <a:noFill/>
                </a:ln>
                <a:solidFill>
                  <a:srgbClr val="1B1E20"/>
                </a:solidFill>
                <a:effectLst/>
                <a:uLnTx/>
                <a:uFillTx/>
                <a:latin typeface="Century Gothic"/>
                <a:sym typeface="Century Gothic"/>
              </a:rPr>
              <a:t>”</a:t>
            </a:r>
          </a:p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kern="0" dirty="0">
                <a:solidFill>
                  <a:srgbClr val="1B1E20"/>
                </a:solidFill>
              </a:rPr>
              <a:t>GIRONA</a:t>
            </a:r>
            <a:endParaRPr kumimoji="0" lang="es-ES" sz="2400" b="1" i="0" u="none" strike="noStrike" kern="0" cap="none" spc="220" normalizeH="0" baseline="0" noProof="0" dirty="0">
              <a:ln>
                <a:noFill/>
              </a:ln>
              <a:solidFill>
                <a:srgbClr val="1B1E20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E6ABCE-36C2-8769-6D23-292E06357C3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341"/>
          <a:stretch/>
        </p:blipFill>
        <p:spPr>
          <a:xfrm>
            <a:off x="4418685" y="1594451"/>
            <a:ext cx="2281599" cy="768660"/>
          </a:xfrm>
          <a:prstGeom prst="rect">
            <a:avLst/>
          </a:prstGeom>
        </p:spPr>
      </p:pic>
      <p:sp>
        <p:nvSpPr>
          <p:cNvPr id="8" name="Rounded Rectangle">
            <a:extLst>
              <a:ext uri="{FF2B5EF4-FFF2-40B4-BE49-F238E27FC236}">
                <a16:creationId xmlns:a16="http://schemas.microsoft.com/office/drawing/2014/main" id="{5C94CA87-9395-933E-4E3D-F8B9AAF3DBF9}"/>
              </a:ext>
            </a:extLst>
          </p:cNvPr>
          <p:cNvSpPr txBox="1"/>
          <p:nvPr/>
        </p:nvSpPr>
        <p:spPr>
          <a:xfrm>
            <a:off x="4594799" y="1993210"/>
            <a:ext cx="1929369" cy="1846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1200" b="1" spc="300">
                <a:solidFill>
                  <a:schemeClr val="accent4">
                    <a:lumOff val="-6313"/>
                  </a:schemeClr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</a:lstStyle>
          <a:p>
            <a:pPr marL="0" marR="0" lvl="0" indent="0" algn="ctr" defTabSz="4127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0" cap="none" spc="300" normalizeH="0" baseline="0" noProof="0" dirty="0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16-17 </a:t>
            </a:r>
            <a:r>
              <a:rPr kumimoji="0" lang="es-ES" b="1" i="0" u="none" strike="noStrike" kern="0" cap="none" spc="300" normalizeH="0" baseline="0" noProof="0" dirty="0" err="1">
                <a:ln>
                  <a:noFill/>
                </a:ln>
                <a:solidFill>
                  <a:srgbClr val="082B3D"/>
                </a:solidFill>
                <a:effectLst/>
                <a:uLnTx/>
                <a:uFillTx/>
                <a:latin typeface="Century Gothic"/>
                <a:sym typeface="Century Gothic"/>
              </a:rPr>
              <a:t>gener</a:t>
            </a:r>
            <a:endParaRPr kumimoji="0" b="1" i="0" u="none" strike="noStrike" kern="0" cap="none" spc="300" normalizeH="0" baseline="0" noProof="0" dirty="0">
              <a:ln>
                <a:noFill/>
              </a:ln>
              <a:solidFill>
                <a:srgbClr val="082B3D"/>
              </a:solidFill>
              <a:effectLst/>
              <a:uLnTx/>
              <a:uFillTx/>
              <a:latin typeface="Century Gothic"/>
              <a:sym typeface="Century Gothic"/>
            </a:endParaRPr>
          </a:p>
        </p:txBody>
      </p:sp>
      <p:sp>
        <p:nvSpPr>
          <p:cNvPr id="32" name="TextBox 16">
            <a:extLst>
              <a:ext uri="{FF2B5EF4-FFF2-40B4-BE49-F238E27FC236}">
                <a16:creationId xmlns:a16="http://schemas.microsoft.com/office/drawing/2014/main" id="{3674CE0C-1B11-AA05-701E-47A894DE62B4}"/>
              </a:ext>
            </a:extLst>
          </p:cNvPr>
          <p:cNvSpPr txBox="1"/>
          <p:nvPr/>
        </p:nvSpPr>
        <p:spPr>
          <a:xfrm>
            <a:off x="4087887" y="3194132"/>
            <a:ext cx="147159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900" b="1" dirty="0">
                <a:latin typeface="Century Gothic" panose="02020603050405020304" pitchFamily="2"/>
                <a:sym typeface="Century Gothic"/>
              </a:rPr>
              <a:t>Dra. Carmen Lopez</a:t>
            </a:r>
            <a:endParaRPr lang="en-US" sz="900" b="1" dirty="0">
              <a:latin typeface="Century Gothic" panose="02020603050405020304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73424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2060</TotalTime>
  <Words>874</Words>
  <Application>Microsoft Office PowerPoint</Application>
  <PresentationFormat>Panorámica</PresentationFormat>
  <Paragraphs>113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72 Monospace</vt:lpstr>
      <vt:lpstr>Arial</vt:lpstr>
      <vt:lpstr>Calibri</vt:lpstr>
      <vt:lpstr>Calibri Light</vt:lpstr>
      <vt:lpstr>Century Gothic</vt:lpstr>
      <vt:lpstr>Helvetica Neue Medium</vt:lpstr>
      <vt:lpstr>Segoe UI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Del Pozo</dc:creator>
  <cp:lastModifiedBy>Centeno, Ana Maria</cp:lastModifiedBy>
  <cp:revision>9</cp:revision>
  <dcterms:created xsi:type="dcterms:W3CDTF">2022-03-09T14:30:25Z</dcterms:created>
  <dcterms:modified xsi:type="dcterms:W3CDTF">2023-12-19T12:25:23Z</dcterms:modified>
</cp:coreProperties>
</file>